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56" r:id="rId2"/>
    <p:sldId id="258" r:id="rId3"/>
    <p:sldId id="259" r:id="rId4"/>
    <p:sldId id="297" r:id="rId5"/>
    <p:sldId id="298" r:id="rId6"/>
    <p:sldId id="299" r:id="rId7"/>
    <p:sldId id="300" r:id="rId8"/>
    <p:sldId id="301" r:id="rId9"/>
    <p:sldId id="302" r:id="rId10"/>
    <p:sldId id="260" r:id="rId11"/>
    <p:sldId id="303" r:id="rId12"/>
    <p:sldId id="304" r:id="rId13"/>
    <p:sldId id="305" r:id="rId14"/>
    <p:sldId id="306" r:id="rId15"/>
    <p:sldId id="271" r:id="rId16"/>
    <p:sldId id="307" r:id="rId17"/>
    <p:sldId id="308" r:id="rId18"/>
    <p:sldId id="309" r:id="rId19"/>
    <p:sldId id="310" r:id="rId20"/>
    <p:sldId id="311" r:id="rId21"/>
    <p:sldId id="312" r:id="rId22"/>
    <p:sldId id="313" r:id="rId23"/>
    <p:sldId id="314" r:id="rId24"/>
    <p:sldId id="315" r:id="rId25"/>
    <p:sldId id="291" r:id="rId26"/>
    <p:sldId id="272" r:id="rId27"/>
    <p:sldId id="292" r:id="rId28"/>
    <p:sldId id="283"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tamaran Light" panose="020B0604020202020204" charset="0"/>
      <p:regular r:id="rId35"/>
      <p:bold r:id="rId36"/>
    </p:embeddedFont>
    <p:embeddedFont>
      <p:font typeface="Fira Sans Extra Condensed Medium" panose="020B0604020202020204" charset="0"/>
      <p:regular r:id="rId37"/>
      <p:bold r:id="rId38"/>
      <p:italic r:id="rId39"/>
      <p:boldItalic r:id="rId40"/>
    </p:embeddedFont>
    <p:embeddedFont>
      <p:font typeface="Livvic"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ADCBFD-366A-486D-8627-CE8DFFCE7902}">
  <a:tblStyle styleId="{69ADCBFD-366A-486D-8627-CE8DFFCE79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baseline="0">
                <a:solidFill>
                  <a:schemeClr val="dk1">
                    <a:lumMod val="65000"/>
                    <a:lumOff val="35000"/>
                  </a:schemeClr>
                </a:solidFill>
                <a:latin typeface="+mn-lt"/>
                <a:ea typeface="+mn-ea"/>
                <a:cs typeface="+mn-cs"/>
              </a:defRPr>
            </a:pPr>
            <a:r>
              <a:rPr lang="es-MX" dirty="0"/>
              <a:t>Reconocimiento de Género</a:t>
            </a:r>
          </a:p>
        </c:rich>
      </c:tx>
      <c:layout>
        <c:manualLayout>
          <c:xMode val="edge"/>
          <c:yMode val="edge"/>
          <c:x val="0.33411774335096106"/>
          <c:y val="5.5262595363579407E-2"/>
        </c:manualLayout>
      </c:layout>
      <c:overlay val="0"/>
      <c:spPr>
        <a:noFill/>
        <a:ln>
          <a:noFill/>
        </a:ln>
        <a:effectLst/>
      </c:spPr>
      <c:txPr>
        <a:bodyPr rot="0" spcFirstLastPara="1" vertOverflow="ellipsis" vert="horz" wrap="square" anchor="ctr" anchorCtr="1"/>
        <a:lstStyle/>
        <a:p>
          <a:pPr>
            <a:defRPr sz="1260" b="1" i="0" u="none" strike="noStrike" kern="1200" baseline="0">
              <a:solidFill>
                <a:schemeClr val="dk1">
                  <a:lumMod val="65000"/>
                  <a:lumOff val="35000"/>
                </a:schemeClr>
              </a:solidFill>
              <a:latin typeface="+mn-lt"/>
              <a:ea typeface="+mn-ea"/>
              <a:cs typeface="+mn-cs"/>
            </a:defRPr>
          </a:pPr>
          <a:endParaRPr lang="es-MX"/>
        </a:p>
      </c:txPr>
    </c:title>
    <c:autoTitleDeleted val="0"/>
    <c:plotArea>
      <c:layout>
        <c:manualLayout>
          <c:layoutTarget val="inner"/>
          <c:xMode val="edge"/>
          <c:yMode val="edge"/>
          <c:x val="0.39243245009311595"/>
          <c:y val="0.21374373657838225"/>
          <c:w val="0.30227235599699415"/>
          <c:h val="0.7791191208050865"/>
        </c:manualLayout>
      </c:layout>
      <c:pie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902D-48F7-985A-33A79FEA32CA}"/>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902D-48F7-985A-33A79FEA32CA}"/>
              </c:ext>
            </c:extLst>
          </c:dPt>
          <c:dLbls>
            <c:spPr>
              <a:noFill/>
              <a:ln>
                <a:noFill/>
              </a:ln>
              <a:effectLst/>
            </c:spPr>
            <c:txPr>
              <a:bodyPr rot="0" spcFirstLastPara="1" vertOverflow="ellipsis" vert="horz" wrap="square" anchor="ctr" anchorCtr="1"/>
              <a:lstStyle/>
              <a:p>
                <a:pPr>
                  <a:defRPr sz="105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Hoja1!$I$66:$J$66</c:f>
              <c:strCache>
                <c:ptCount val="2"/>
                <c:pt idx="0">
                  <c:v>Correctas</c:v>
                </c:pt>
                <c:pt idx="1">
                  <c:v>Incorrectas</c:v>
                </c:pt>
              </c:strCache>
            </c:strRef>
          </c:cat>
          <c:val>
            <c:numRef>
              <c:f>Hoja1!$I$67:$J$67</c:f>
              <c:numCache>
                <c:formatCode>General</c:formatCode>
                <c:ptCount val="2"/>
                <c:pt idx="0">
                  <c:v>26</c:v>
                </c:pt>
                <c:pt idx="1">
                  <c:v>4</c:v>
                </c:pt>
              </c:numCache>
            </c:numRef>
          </c:val>
          <c:extLst>
            <c:ext xmlns:c16="http://schemas.microsoft.com/office/drawing/2014/chart" uri="{C3380CC4-5D6E-409C-BE32-E72D297353CC}">
              <c16:uniqueId val="{00000004-902D-48F7-985A-33A79FEA32C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4.9149579617449334E-2"/>
          <c:y val="0.4221264459509656"/>
          <c:w val="0.2405413794230078"/>
          <c:h val="0.30883574045222956"/>
        </c:manualLayout>
      </c:layout>
      <c:overlay val="0"/>
      <c:spPr>
        <a:solidFill>
          <a:schemeClr val="lt1">
            <a:alpha val="78000"/>
          </a:schemeClr>
        </a:solidFill>
        <a:ln>
          <a:noFill/>
        </a:ln>
        <a:effectLst/>
      </c:spPr>
      <c:txPr>
        <a:bodyPr rot="0" spcFirstLastPara="1" vertOverflow="ellipsis" vert="horz" wrap="square" anchor="ctr" anchorCtr="1"/>
        <a:lstStyle/>
        <a:p>
          <a:pPr>
            <a:defRPr sz="1050" b="0" i="0" u="none" strike="noStrike" kern="1200" baseline="0">
              <a:solidFill>
                <a:schemeClr val="dk1">
                  <a:lumMod val="65000"/>
                  <a:lumOff val="35000"/>
                </a:schemeClr>
              </a:solidFill>
              <a:latin typeface="+mn-lt"/>
              <a:ea typeface="+mn-ea"/>
              <a:cs typeface="+mn-cs"/>
            </a:defRPr>
          </a:pPr>
          <a:endParaRPr lang="es-MX"/>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sz="1050"/>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r>
              <a:rPr lang="es-MX" sz="1400" dirty="0"/>
              <a:t>Reconocimiento</a:t>
            </a:r>
            <a:r>
              <a:rPr lang="es-MX" sz="1400" baseline="0" dirty="0"/>
              <a:t> de edad</a:t>
            </a:r>
            <a:endParaRPr lang="es-MX" sz="1400" dirty="0"/>
          </a:p>
        </c:rich>
      </c:tx>
      <c:layout>
        <c:manualLayout>
          <c:xMode val="edge"/>
          <c:yMode val="edge"/>
          <c:x val="0.33456845474924862"/>
          <c:y val="7.0564298891660909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s-MX"/>
        </a:p>
      </c:txPr>
    </c:title>
    <c:autoTitleDeleted val="0"/>
    <c:plotArea>
      <c:layout>
        <c:manualLayout>
          <c:layoutTarget val="inner"/>
          <c:xMode val="edge"/>
          <c:yMode val="edge"/>
          <c:x val="0.38103767112098541"/>
          <c:y val="0.25356006031160999"/>
          <c:w val="0.37070474074558107"/>
          <c:h val="0.73109527430184151"/>
        </c:manualLayout>
      </c:layout>
      <c:pie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00E-4736-BFD4-7BB69A964CD3}"/>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00E-4736-BFD4-7BB69A964CD3}"/>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s-MX"/>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Hoja1!$I$72:$J$72</c:f>
              <c:strCache>
                <c:ptCount val="2"/>
                <c:pt idx="0">
                  <c:v>Correcto</c:v>
                </c:pt>
                <c:pt idx="1">
                  <c:v>Incorrecto</c:v>
                </c:pt>
              </c:strCache>
            </c:strRef>
          </c:cat>
          <c:val>
            <c:numRef>
              <c:f>Hoja1!$I$73:$J$73</c:f>
              <c:numCache>
                <c:formatCode>General</c:formatCode>
                <c:ptCount val="2"/>
                <c:pt idx="0">
                  <c:v>45</c:v>
                </c:pt>
                <c:pt idx="1">
                  <c:v>18</c:v>
                </c:pt>
              </c:numCache>
            </c:numRef>
          </c:val>
          <c:extLst>
            <c:ext xmlns:c16="http://schemas.microsoft.com/office/drawing/2014/chart" uri="{C3380CC4-5D6E-409C-BE32-E72D297353CC}">
              <c16:uniqueId val="{00000004-D00E-4736-BFD4-7BB69A964CD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3.7225144574770483E-2"/>
          <c:y val="0.41949173292781938"/>
          <c:w val="0.23734374489495866"/>
          <c:h val="0.23564138453185624"/>
        </c:manualLayout>
      </c:layout>
      <c:overlay val="0"/>
      <c:spPr>
        <a:solidFill>
          <a:schemeClr val="lt1">
            <a:alpha val="78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s-MX"/>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5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09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53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604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57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30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49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60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591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12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412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71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e13d9a7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e13d9a7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345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15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e13d9a7e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e13d9a7e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26798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4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1">
  <p:cSld name="Four columns 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426391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760387698"/>
      </p:ext>
    </p:extLst>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redits">
  <p:cSld name="Credits">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08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7" r:id="rId6"/>
    <p:sldLayoutId id="2147483660" r:id="rId7"/>
    <p:sldLayoutId id="2147483664" r:id="rId8"/>
    <p:sldLayoutId id="2147483665"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7" name="Imagen 6">
            <a:extLst>
              <a:ext uri="{FF2B5EF4-FFF2-40B4-BE49-F238E27FC236}">
                <a16:creationId xmlns:a16="http://schemas.microsoft.com/office/drawing/2014/main" id="{6B94BFF5-B700-4C53-A345-CC12C69D232A}"/>
              </a:ext>
            </a:extLst>
          </p:cNvPr>
          <p:cNvPicPr>
            <a:picLocks noChangeAspect="1"/>
          </p:cNvPicPr>
          <p:nvPr/>
        </p:nvPicPr>
        <p:blipFill rotWithShape="1">
          <a:blip r:embed="rId3">
            <a:grayscl/>
          </a:blip>
          <a:srcRect l="82210"/>
          <a:stretch/>
        </p:blipFill>
        <p:spPr>
          <a:xfrm>
            <a:off x="7625974" y="0"/>
            <a:ext cx="1528540" cy="5143500"/>
          </a:xfrm>
          <a:prstGeom prst="rect">
            <a:avLst/>
          </a:prstGeom>
        </p:spPr>
      </p:pic>
      <p:sp>
        <p:nvSpPr>
          <p:cNvPr id="12" name="Google Shape;128;p26">
            <a:extLst>
              <a:ext uri="{FF2B5EF4-FFF2-40B4-BE49-F238E27FC236}">
                <a16:creationId xmlns:a16="http://schemas.microsoft.com/office/drawing/2014/main" id="{ED6220D0-9F9F-4E61-BF43-9B27CCBAFD89}"/>
              </a:ext>
            </a:extLst>
          </p:cNvPr>
          <p:cNvSpPr/>
          <p:nvPr/>
        </p:nvSpPr>
        <p:spPr>
          <a:xfrm rot="5400000">
            <a:off x="3067846" y="-1058569"/>
            <a:ext cx="1490281" cy="7625974"/>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 name="Google Shape;129;p26">
            <a:extLst>
              <a:ext uri="{FF2B5EF4-FFF2-40B4-BE49-F238E27FC236}">
                <a16:creationId xmlns:a16="http://schemas.microsoft.com/office/drawing/2014/main" id="{608B6728-BDCE-4122-AC57-E7A07AC2067F}"/>
              </a:ext>
            </a:extLst>
          </p:cNvPr>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n</a:t>
            </a:r>
            <a:endParaRPr dirty="0">
              <a:solidFill>
                <a:schemeClr val="lt1"/>
              </a:solidFill>
            </a:endParaRPr>
          </a:p>
        </p:txBody>
      </p:sp>
      <p:sp>
        <p:nvSpPr>
          <p:cNvPr id="14" name="Google Shape;130;p26">
            <a:extLst>
              <a:ext uri="{FF2B5EF4-FFF2-40B4-BE49-F238E27FC236}">
                <a16:creationId xmlns:a16="http://schemas.microsoft.com/office/drawing/2014/main" id="{9EB0239A-599B-4FD0-9426-364C9F419CFB}"/>
              </a:ext>
            </a:extLst>
          </p:cNvPr>
          <p:cNvSpPr txBox="1">
            <a:spLocks noGrp="1"/>
          </p:cNvSpPr>
          <p:nvPr>
            <p:ph type="ctrTitle"/>
          </p:nvPr>
        </p:nvSpPr>
        <p:spPr>
          <a:xfrm>
            <a:off x="1134681" y="2078820"/>
            <a:ext cx="5778914" cy="10848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s-MX" sz="2000" dirty="0">
                <a:solidFill>
                  <a:schemeClr val="lt1"/>
                </a:solidFill>
              </a:rPr>
            </a:br>
            <a:r>
              <a:rPr lang="es-MX" sz="2000" dirty="0">
                <a:solidFill>
                  <a:schemeClr val="lt1"/>
                </a:solidFill>
              </a:rPr>
              <a:t>Visión por computadora para el reconocimiento de género y edad.</a:t>
            </a:r>
          </a:p>
        </p:txBody>
      </p:sp>
      <p:sp>
        <p:nvSpPr>
          <p:cNvPr id="15" name="Google Shape;131;p26">
            <a:extLst>
              <a:ext uri="{FF2B5EF4-FFF2-40B4-BE49-F238E27FC236}">
                <a16:creationId xmlns:a16="http://schemas.microsoft.com/office/drawing/2014/main" id="{1A01FE1A-C25B-4C10-936B-15D093FFF040}"/>
              </a:ext>
            </a:extLst>
          </p:cNvPr>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Imagen 15" descr="C:\Users\Zexal_000\Pictures\tesjo.jpg">
            <a:extLst>
              <a:ext uri="{FF2B5EF4-FFF2-40B4-BE49-F238E27FC236}">
                <a16:creationId xmlns:a16="http://schemas.microsoft.com/office/drawing/2014/main" id="{7367BF3B-6D21-42CF-B6D5-C7296548E71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7282" y="235502"/>
            <a:ext cx="775970" cy="769209"/>
          </a:xfrm>
          <a:prstGeom prst="rect">
            <a:avLst/>
          </a:prstGeom>
          <a:noFill/>
          <a:ln>
            <a:noFill/>
          </a:ln>
          <a:effectLst>
            <a:outerShdw blurRad="63500" sx="102000" sy="102000" algn="ctr" rotWithShape="0">
              <a:prstClr val="black">
                <a:alpha val="40000"/>
              </a:prstClr>
            </a:outerShdw>
          </a:effectLst>
        </p:spPr>
      </p:pic>
      <p:pic>
        <p:nvPicPr>
          <p:cNvPr id="17" name="Imagen 16">
            <a:extLst>
              <a:ext uri="{FF2B5EF4-FFF2-40B4-BE49-F238E27FC236}">
                <a16:creationId xmlns:a16="http://schemas.microsoft.com/office/drawing/2014/main" id="{8F36E711-BBE7-43CF-84FE-9C8D8088F8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597" y="320556"/>
            <a:ext cx="1161825" cy="658193"/>
          </a:xfrm>
          <a:prstGeom prst="rect">
            <a:avLst/>
          </a:prstGeom>
        </p:spPr>
      </p:pic>
      <p:sp>
        <p:nvSpPr>
          <p:cNvPr id="18" name="Marcador de texto 3">
            <a:extLst>
              <a:ext uri="{FF2B5EF4-FFF2-40B4-BE49-F238E27FC236}">
                <a16:creationId xmlns:a16="http://schemas.microsoft.com/office/drawing/2014/main" id="{E15A6414-07E6-4EA4-93EB-17B259D8FC46}"/>
              </a:ext>
            </a:extLst>
          </p:cNvPr>
          <p:cNvSpPr txBox="1">
            <a:spLocks/>
          </p:cNvSpPr>
          <p:nvPr/>
        </p:nvSpPr>
        <p:spPr>
          <a:xfrm>
            <a:off x="501356" y="3683566"/>
            <a:ext cx="6991896" cy="1246937"/>
          </a:xfrm>
          <a:prstGeom prst="rect">
            <a:avLst/>
          </a:prstGeom>
        </p:spPr>
        <p:txBody>
          <a:bodyPr anchor="ct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MX" sz="1400" dirty="0">
                <a:solidFill>
                  <a:schemeClr val="dk1"/>
                </a:solidFill>
                <a:latin typeface="Catamaran Light"/>
                <a:cs typeface="Catamaran Light"/>
                <a:sym typeface="Catamaran Light"/>
              </a:rPr>
              <a:t>Autores:</a:t>
            </a:r>
          </a:p>
          <a:p>
            <a:pPr marL="360363" indent="-179388">
              <a:buFont typeface="Arial" panose="020B0604020202020204" pitchFamily="34" charset="0"/>
              <a:buChar char="•"/>
            </a:pPr>
            <a:r>
              <a:rPr lang="es-MX" sz="1400" dirty="0">
                <a:solidFill>
                  <a:schemeClr val="dk1"/>
                </a:solidFill>
                <a:latin typeface="Catamaran Light"/>
                <a:cs typeface="Catamaran Light"/>
                <a:sym typeface="Catamaran Light"/>
              </a:rPr>
              <a:t>Ángel Maldonado García</a:t>
            </a:r>
          </a:p>
          <a:p>
            <a:pPr marL="360363" indent="-179388">
              <a:buFont typeface="Arial" panose="020B0604020202020204" pitchFamily="34" charset="0"/>
              <a:buChar char="•"/>
            </a:pPr>
            <a:r>
              <a:rPr lang="es-MX" sz="1400" dirty="0">
                <a:solidFill>
                  <a:schemeClr val="dk1"/>
                </a:solidFill>
                <a:latin typeface="Catamaran Light"/>
                <a:cs typeface="Catamaran Light"/>
                <a:sym typeface="Catamaran Light"/>
              </a:rPr>
              <a:t>Julio Ponce Camacho</a:t>
            </a:r>
          </a:p>
          <a:p>
            <a:pPr marL="180975" indent="0" algn="r">
              <a:buNone/>
            </a:pPr>
            <a:r>
              <a:rPr lang="es-MX" sz="1400" dirty="0">
                <a:solidFill>
                  <a:schemeClr val="dk1"/>
                </a:solidFill>
                <a:latin typeface="Catamaran Light"/>
                <a:cs typeface="Catamaran Light"/>
                <a:sym typeface="Catamaran Light"/>
              </a:rPr>
              <a:t>Junio 2022</a:t>
            </a:r>
          </a:p>
        </p:txBody>
      </p:sp>
      <p:sp>
        <p:nvSpPr>
          <p:cNvPr id="19" name="CuadroTexto 18">
            <a:extLst>
              <a:ext uri="{FF2B5EF4-FFF2-40B4-BE49-F238E27FC236}">
                <a16:creationId xmlns:a16="http://schemas.microsoft.com/office/drawing/2014/main" id="{3F7BA3FF-E249-4CC6-8037-C5DDABA646D8}"/>
              </a:ext>
            </a:extLst>
          </p:cNvPr>
          <p:cNvSpPr txBox="1"/>
          <p:nvPr/>
        </p:nvSpPr>
        <p:spPr>
          <a:xfrm>
            <a:off x="701612" y="1788671"/>
            <a:ext cx="4572000" cy="247375"/>
          </a:xfrm>
          <a:prstGeom prst="rect">
            <a:avLst/>
          </a:prstGeom>
          <a:noFill/>
        </p:spPr>
        <p:txBody>
          <a:bodyPr wrap="square">
            <a:spAutoFit/>
          </a:bodyPr>
          <a:lstStyle/>
          <a:p>
            <a:pPr marL="180975">
              <a:lnSpc>
                <a:spcPct val="70000"/>
              </a:lnSpc>
              <a:spcBef>
                <a:spcPts val="1200"/>
              </a:spcBef>
              <a:spcAft>
                <a:spcPts val="200"/>
              </a:spcAft>
              <a:buClr>
                <a:schemeClr val="accent1"/>
              </a:buClr>
              <a:buSzPct val="100000"/>
            </a:pPr>
            <a:r>
              <a:rPr lang="es-MX" sz="1300" b="1" kern="1200" dirty="0">
                <a:solidFill>
                  <a:schemeClr val="dk1"/>
                </a:solidFill>
                <a:latin typeface="Catamaran Light"/>
                <a:ea typeface="+mn-ea"/>
                <a:cs typeface="Catamaran Light"/>
                <a:sym typeface="Livvic"/>
              </a:rPr>
              <a:t>Nombre del Proyecto:</a:t>
            </a:r>
          </a:p>
        </p:txBody>
      </p:sp>
      <p:sp>
        <p:nvSpPr>
          <p:cNvPr id="20" name="Marcador de texto 3">
            <a:extLst>
              <a:ext uri="{FF2B5EF4-FFF2-40B4-BE49-F238E27FC236}">
                <a16:creationId xmlns:a16="http://schemas.microsoft.com/office/drawing/2014/main" id="{009E3521-8FE9-4138-B3DA-9D1B91090DF0}"/>
              </a:ext>
            </a:extLst>
          </p:cNvPr>
          <p:cNvSpPr txBox="1">
            <a:spLocks/>
          </p:cNvSpPr>
          <p:nvPr/>
        </p:nvSpPr>
        <p:spPr>
          <a:xfrm>
            <a:off x="942939" y="582013"/>
            <a:ext cx="6237356" cy="985602"/>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70000"/>
              </a:lnSpc>
              <a:buNone/>
            </a:pPr>
            <a:r>
              <a:rPr lang="es-MX" sz="1300" dirty="0">
                <a:solidFill>
                  <a:schemeClr val="dk1"/>
                </a:solidFill>
                <a:latin typeface="Catamaran Light"/>
                <a:cs typeface="Catamaran Light"/>
              </a:rPr>
              <a:t>TECNOLÓGICO DE ESTUDIOS SUPERIORES DE JOCOTITLÁN</a:t>
            </a:r>
          </a:p>
          <a:p>
            <a:pPr marL="0" indent="0" algn="ctr">
              <a:lnSpc>
                <a:spcPct val="70000"/>
              </a:lnSpc>
              <a:buNone/>
            </a:pPr>
            <a:r>
              <a:rPr lang="es-MX" sz="1300" dirty="0">
                <a:solidFill>
                  <a:schemeClr val="dk1"/>
                </a:solidFill>
                <a:latin typeface="Catamaran Light"/>
                <a:cs typeface="Catamaran Light"/>
              </a:rPr>
              <a:t>DIVISIÓN DE INGENIERÍA EN SISTEMAS COMPUTACIONALES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a:off x="4713361" y="3847008"/>
            <a:ext cx="2749649" cy="9157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 Antecedentes</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Autores: </a:t>
            </a:r>
            <a:r>
              <a:rPr lang="nl-NL" dirty="0"/>
              <a:t>Netherlands, J. Hogervist, E. Okfor y M. Wiering </a:t>
            </a:r>
            <a:endParaRPr lang="it-IT" dirty="0"/>
          </a:p>
        </p:txBody>
      </p:sp>
      <p:sp>
        <p:nvSpPr>
          <p:cNvPr id="182" name="Google Shape;182;p30"/>
          <p:cNvSpPr txBox="1">
            <a:spLocks noGrp="1"/>
          </p:cNvSpPr>
          <p:nvPr>
            <p:ph type="subTitle" idx="3"/>
          </p:nvPr>
        </p:nvSpPr>
        <p:spPr>
          <a:xfrm>
            <a:off x="4213664" y="1803610"/>
            <a:ext cx="2586000" cy="7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solidFill>
                  <a:schemeClr val="lt1"/>
                </a:solidFill>
              </a:rPr>
              <a:t>Autor: F. Yaghmaee1 y R. </a:t>
            </a:r>
            <a:r>
              <a:rPr lang="es-MX" dirty="0" err="1">
                <a:solidFill>
                  <a:schemeClr val="lt1"/>
                </a:solidFill>
              </a:rPr>
              <a:t>Khammari</a:t>
            </a:r>
            <a:endParaRPr lang="es-MX" dirty="0">
              <a:solidFill>
                <a:schemeClr val="lt1"/>
              </a:solidFill>
            </a:endParaRPr>
          </a:p>
        </p:txBody>
      </p:sp>
      <p:sp>
        <p:nvSpPr>
          <p:cNvPr id="183" name="Google Shape;183;p30"/>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solidFill>
                  <a:schemeClr val="lt1"/>
                </a:solidFill>
              </a:rPr>
              <a:t>Autores:  </a:t>
            </a:r>
            <a:r>
              <a:rPr lang="es-MX" dirty="0" err="1">
                <a:solidFill>
                  <a:schemeClr val="lt1"/>
                </a:solidFill>
              </a:rPr>
              <a:t>DR.C.K.Gomathy</a:t>
            </a:r>
            <a:r>
              <a:rPr lang="es-MX" dirty="0">
                <a:solidFill>
                  <a:schemeClr val="lt1"/>
                </a:solidFill>
              </a:rPr>
              <a:t> , </a:t>
            </a:r>
            <a:r>
              <a:rPr lang="es-MX" dirty="0" err="1">
                <a:solidFill>
                  <a:schemeClr val="lt1"/>
                </a:solidFill>
              </a:rPr>
              <a:t>Mr.A.Lokesh</a:t>
            </a:r>
            <a:r>
              <a:rPr lang="es-MX" dirty="0">
                <a:solidFill>
                  <a:schemeClr val="lt1"/>
                </a:solidFill>
              </a:rPr>
              <a:t>  y </a:t>
            </a:r>
            <a:r>
              <a:rPr lang="es-MX" dirty="0" err="1">
                <a:solidFill>
                  <a:schemeClr val="lt1"/>
                </a:solidFill>
              </a:rPr>
              <a:t>Mr.CH.HARSHAVARDHAN</a:t>
            </a:r>
            <a:r>
              <a:rPr lang="es-MX" dirty="0">
                <a:solidFill>
                  <a:schemeClr val="lt1"/>
                </a:solidFill>
              </a:rPr>
              <a:t> </a:t>
            </a:r>
          </a:p>
        </p:txBody>
      </p:sp>
      <p:sp>
        <p:nvSpPr>
          <p:cNvPr id="184" name="Google Shape;184;p30"/>
          <p:cNvSpPr txBox="1">
            <a:spLocks noGrp="1"/>
          </p:cNvSpPr>
          <p:nvPr>
            <p:ph type="ctrTitle" idx="2"/>
          </p:nvPr>
        </p:nvSpPr>
        <p:spPr>
          <a:xfrm>
            <a:off x="4135050" y="1228628"/>
            <a:ext cx="2697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rPr>
              <a:t>Facial Gender Recognition, different approaches </a:t>
            </a:r>
            <a:r>
              <a:rPr lang="es-MX" dirty="0">
                <a:solidFill>
                  <a:schemeClr val="lt1"/>
                </a:solidFill>
              </a:rPr>
              <a:t>[2]</a:t>
            </a:r>
          </a:p>
        </p:txBody>
      </p:sp>
      <p:sp>
        <p:nvSpPr>
          <p:cNvPr id="185" name="Google Shape;185;p30"/>
          <p:cNvSpPr txBox="1">
            <a:spLocks noGrp="1"/>
          </p:cNvSpPr>
          <p:nvPr>
            <p:ph type="ctrTitle" idx="4"/>
          </p:nvPr>
        </p:nvSpPr>
        <p:spPr>
          <a:xfrm>
            <a:off x="114300" y="3259679"/>
            <a:ext cx="319009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a:solidFill>
                  <a:schemeClr val="lt1"/>
                </a:solidFill>
              </a:rPr>
              <a:t>Age and </a:t>
            </a:r>
            <a:r>
              <a:rPr lang="es-MX" dirty="0" err="1">
                <a:solidFill>
                  <a:schemeClr val="lt1"/>
                </a:solidFill>
              </a:rPr>
              <a:t>Gender</a:t>
            </a:r>
            <a:r>
              <a:rPr lang="es-MX" dirty="0">
                <a:solidFill>
                  <a:schemeClr val="lt1"/>
                </a:solidFill>
              </a:rPr>
              <a:t> </a:t>
            </a:r>
            <a:r>
              <a:rPr lang="es-MX" dirty="0" err="1">
                <a:solidFill>
                  <a:schemeClr val="lt1"/>
                </a:solidFill>
              </a:rPr>
              <a:t>Detection</a:t>
            </a:r>
            <a:r>
              <a:rPr lang="es-MX" dirty="0">
                <a:solidFill>
                  <a:schemeClr val="lt1"/>
                </a:solidFill>
              </a:rPr>
              <a:t> [3]</a:t>
            </a: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Deep Colorization for Facial Gender Recognition</a:t>
            </a:r>
            <a:r>
              <a:rPr lang="es-MX" dirty="0"/>
              <a:t>[1]</a:t>
            </a:r>
          </a:p>
        </p:txBody>
      </p:sp>
      <p:sp>
        <p:nvSpPr>
          <p:cNvPr id="19" name="Google Shape;168;p29">
            <a:extLst>
              <a:ext uri="{FF2B5EF4-FFF2-40B4-BE49-F238E27FC236}">
                <a16:creationId xmlns:a16="http://schemas.microsoft.com/office/drawing/2014/main" id="{97D5DDCE-8A89-4109-BB06-01FA304687E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8</a:t>
            </a:r>
          </a:p>
        </p:txBody>
      </p:sp>
      <p:pic>
        <p:nvPicPr>
          <p:cNvPr id="26" name="Imagen 25">
            <a:extLst>
              <a:ext uri="{FF2B5EF4-FFF2-40B4-BE49-F238E27FC236}">
                <a16:creationId xmlns:a16="http://schemas.microsoft.com/office/drawing/2014/main" id="{C471B9C5-44E7-4A63-9737-F692DB96A72F}"/>
              </a:ext>
            </a:extLst>
          </p:cNvPr>
          <p:cNvPicPr>
            <a:picLocks noChangeAspect="1"/>
          </p:cNvPicPr>
          <p:nvPr/>
        </p:nvPicPr>
        <p:blipFill>
          <a:blip r:embed="rId3"/>
          <a:stretch>
            <a:fillRect/>
          </a:stretch>
        </p:blipFill>
        <p:spPr>
          <a:xfrm>
            <a:off x="3086" y="1801359"/>
            <a:ext cx="1697226" cy="830841"/>
          </a:xfrm>
          <a:prstGeom prst="rect">
            <a:avLst/>
          </a:prstGeom>
        </p:spPr>
      </p:pic>
      <p:pic>
        <p:nvPicPr>
          <p:cNvPr id="27" name="Picture 2" descr="Tutorial para un clasificador basado en bosques aleatorios: cómo utilizar  algoritmos basados en árboles para el aprendizaje automático">
            <a:extLst>
              <a:ext uri="{FF2B5EF4-FFF2-40B4-BE49-F238E27FC236}">
                <a16:creationId xmlns:a16="http://schemas.microsoft.com/office/drawing/2014/main" id="{FD533E62-613E-4B85-9750-231EDEF57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86" y="2612449"/>
            <a:ext cx="2480700" cy="1341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6974242" y="1776502"/>
            <a:ext cx="1329600" cy="3426721"/>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4945638" y="1989156"/>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0" y="0"/>
            <a:ext cx="13296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575414" y="444813"/>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a:spLocks noGrp="1"/>
          </p:cNvSpPr>
          <p:nvPr>
            <p:ph type="ctrTitle"/>
          </p:nvPr>
        </p:nvSpPr>
        <p:spPr>
          <a:xfrm>
            <a:off x="5162550" y="590816"/>
            <a:ext cx="374468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2.2 Marco Conceptual</a:t>
            </a:r>
            <a:endParaRPr dirty="0"/>
          </a:p>
        </p:txBody>
      </p:sp>
      <p:grpSp>
        <p:nvGrpSpPr>
          <p:cNvPr id="548" name="Google Shape;548;p49"/>
          <p:cNvGrpSpPr/>
          <p:nvPr/>
        </p:nvGrpSpPr>
        <p:grpSpPr>
          <a:xfrm>
            <a:off x="739389" y="738512"/>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9"/>
          <p:cNvGrpSpPr/>
          <p:nvPr/>
        </p:nvGrpSpPr>
        <p:grpSpPr>
          <a:xfrm>
            <a:off x="6662562" y="2421405"/>
            <a:ext cx="487505" cy="577719"/>
            <a:chOff x="3122257" y="1508594"/>
            <a:chExt cx="294850" cy="349434"/>
          </a:xfrm>
        </p:grpSpPr>
        <p:sp>
          <p:nvSpPr>
            <p:cNvPr id="552" name="Google Shape;552;p4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1329600" y="1600905"/>
            <a:ext cx="2640516"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La visión por computadora es aquel campo de estudio que dota a las computadoras la capacidad de identificar imágenes y videos tal como lo haría un ser humano, siendo que la computadora adquiere, procesa y analiza imágenes digítales con el fin de generar información útil para la toma de decisiones sobre algún rubro. [5].</a:t>
            </a:r>
          </a:p>
          <a:p>
            <a:pPr marL="0" lvl="0" indent="0" algn="just" rtl="0">
              <a:spcBef>
                <a:spcPts val="0"/>
              </a:spcBef>
              <a:spcAft>
                <a:spcPts val="0"/>
              </a:spcAft>
              <a:buNone/>
            </a:pPr>
            <a:endParaRPr sz="1400" dirty="0"/>
          </a:p>
        </p:txBody>
      </p:sp>
      <p:sp>
        <p:nvSpPr>
          <p:cNvPr id="558" name="Google Shape;558;p49"/>
          <p:cNvSpPr txBox="1">
            <a:spLocks noGrp="1"/>
          </p:cNvSpPr>
          <p:nvPr>
            <p:ph type="subTitle" idx="3"/>
          </p:nvPr>
        </p:nvSpPr>
        <p:spPr>
          <a:xfrm>
            <a:off x="4155311" y="3169509"/>
            <a:ext cx="2801067"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solidFill>
                  <a:schemeClr val="dk1"/>
                </a:solidFill>
              </a:rPr>
              <a:t>Biblioteca de código abierto para la visión por computadora y aprendizaje automático con la capacidad de procesar imágenes y videos en tiempo real, al tiempo que cuenta con diversas capacidades analíticas [7]. </a:t>
            </a:r>
            <a:endParaRPr sz="1400" dirty="0">
              <a:solidFill>
                <a:schemeClr val="dk1"/>
              </a:solidFill>
            </a:endParaRPr>
          </a:p>
        </p:txBody>
      </p:sp>
      <p:sp>
        <p:nvSpPr>
          <p:cNvPr id="559" name="Google Shape;559;p49"/>
          <p:cNvSpPr txBox="1">
            <a:spLocks noGrp="1"/>
          </p:cNvSpPr>
          <p:nvPr>
            <p:ph type="ctrTitle" idx="4"/>
          </p:nvPr>
        </p:nvSpPr>
        <p:spPr>
          <a:xfrm>
            <a:off x="4883060" y="1982469"/>
            <a:ext cx="1847978" cy="132770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OPENCV</a:t>
            </a:r>
            <a:br>
              <a:rPr lang="es-MX" dirty="0">
                <a:solidFill>
                  <a:schemeClr val="lt1"/>
                </a:solidFill>
              </a:rPr>
            </a:br>
            <a:endParaRPr dirty="0">
              <a:solidFill>
                <a:schemeClr val="lt1"/>
              </a:solidFill>
            </a:endParaRPr>
          </a:p>
        </p:txBody>
      </p:sp>
      <p:sp>
        <p:nvSpPr>
          <p:cNvPr id="560" name="Google Shape;560;p49"/>
          <p:cNvSpPr txBox="1">
            <a:spLocks noGrp="1"/>
          </p:cNvSpPr>
          <p:nvPr>
            <p:ph type="ctrTitle" idx="2"/>
          </p:nvPr>
        </p:nvSpPr>
        <p:spPr>
          <a:xfrm>
            <a:off x="1185222" y="993599"/>
            <a:ext cx="192110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Visión por computadora</a:t>
            </a:r>
            <a:endParaRPr dirty="0">
              <a:solidFill>
                <a:schemeClr val="lt1"/>
              </a:solidFill>
            </a:endParaRPr>
          </a:p>
        </p:txBody>
      </p:sp>
      <p:sp>
        <p:nvSpPr>
          <p:cNvPr id="24" name="Google Shape;168;p29">
            <a:extLst>
              <a:ext uri="{FF2B5EF4-FFF2-40B4-BE49-F238E27FC236}">
                <a16:creationId xmlns:a16="http://schemas.microsoft.com/office/drawing/2014/main" id="{1B21D0E6-69BA-493B-A16B-5EFAE17A2294}"/>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7823052" y="0"/>
            <a:ext cx="1329600" cy="4606724"/>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6503520" y="61740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327014" y="1469984"/>
            <a:ext cx="1329600" cy="3673515"/>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902428" y="1924269"/>
            <a:ext cx="266603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a:spLocks noGrp="1"/>
          </p:cNvSpPr>
          <p:nvPr>
            <p:ph type="ctrTitle"/>
          </p:nvPr>
        </p:nvSpPr>
        <p:spPr>
          <a:xfrm>
            <a:off x="47769" y="463239"/>
            <a:ext cx="3744681"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2.2 Marco Conceptual</a:t>
            </a:r>
            <a:endParaRPr dirty="0"/>
          </a:p>
        </p:txBody>
      </p:sp>
      <p:grpSp>
        <p:nvGrpSpPr>
          <p:cNvPr id="548" name="Google Shape;548;p49"/>
          <p:cNvGrpSpPr/>
          <p:nvPr/>
        </p:nvGrpSpPr>
        <p:grpSpPr>
          <a:xfrm>
            <a:off x="1066403" y="2217968"/>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9"/>
          <p:cNvGrpSpPr/>
          <p:nvPr/>
        </p:nvGrpSpPr>
        <p:grpSpPr>
          <a:xfrm>
            <a:off x="8283022" y="1148188"/>
            <a:ext cx="487505" cy="577719"/>
            <a:chOff x="3122257" y="1508594"/>
            <a:chExt cx="294850" cy="349434"/>
          </a:xfrm>
        </p:grpSpPr>
        <p:sp>
          <p:nvSpPr>
            <p:cNvPr id="552" name="Google Shape;552;p49"/>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49"/>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9"/>
          <p:cNvSpPr txBox="1">
            <a:spLocks noGrp="1"/>
          </p:cNvSpPr>
          <p:nvPr>
            <p:ph type="subTitle" idx="1"/>
          </p:nvPr>
        </p:nvSpPr>
        <p:spPr>
          <a:xfrm>
            <a:off x="1656614" y="3080361"/>
            <a:ext cx="2811214"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El aprendizaje profundo es un tipo de aprendizaje automático que usa redes neuronales artificiales para permitir que los sistemas digitales aprendan y tomen decisiones basadas en datos no estructurados y sin etiquetar.[8]</a:t>
            </a:r>
            <a:endParaRPr sz="1400" dirty="0"/>
          </a:p>
        </p:txBody>
      </p:sp>
      <p:sp>
        <p:nvSpPr>
          <p:cNvPr id="558" name="Google Shape;558;p49"/>
          <p:cNvSpPr txBox="1">
            <a:spLocks noGrp="1"/>
          </p:cNvSpPr>
          <p:nvPr>
            <p:ph type="subTitle" idx="3"/>
          </p:nvPr>
        </p:nvSpPr>
        <p:spPr>
          <a:xfrm>
            <a:off x="4977114" y="1915161"/>
            <a:ext cx="2845938" cy="11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solidFill>
                  <a:schemeClr val="dk1"/>
                </a:solidFill>
              </a:rPr>
              <a:t>Es una arquitectura de red para </a:t>
            </a:r>
            <a:r>
              <a:rPr lang="es-MX" sz="1400" dirty="0" err="1">
                <a:solidFill>
                  <a:schemeClr val="dk1"/>
                </a:solidFill>
              </a:rPr>
              <a:t>deep</a:t>
            </a:r>
            <a:r>
              <a:rPr lang="es-MX" sz="1400" dirty="0">
                <a:solidFill>
                  <a:schemeClr val="dk1"/>
                </a:solidFill>
              </a:rPr>
              <a:t> learning que aprende directamente de los datos, sin necesidad de extraer características manualmente. Estas redes son particularmente útiles para encontrar patrones en imágenes para reconocer objetos, caras y escenas.. [8]</a:t>
            </a:r>
          </a:p>
        </p:txBody>
      </p:sp>
      <p:sp>
        <p:nvSpPr>
          <p:cNvPr id="559" name="Google Shape;559;p49"/>
          <p:cNvSpPr txBox="1">
            <a:spLocks noGrp="1"/>
          </p:cNvSpPr>
          <p:nvPr>
            <p:ph type="ctrTitle" idx="4"/>
          </p:nvPr>
        </p:nvSpPr>
        <p:spPr>
          <a:xfrm>
            <a:off x="6503520" y="906172"/>
            <a:ext cx="2018179" cy="98150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Redes neuronales convolucionales</a:t>
            </a:r>
            <a:br>
              <a:rPr lang="es-MX" dirty="0">
                <a:solidFill>
                  <a:schemeClr val="lt1"/>
                </a:solidFill>
              </a:rPr>
            </a:br>
            <a:endParaRPr dirty="0">
              <a:solidFill>
                <a:schemeClr val="lt1"/>
              </a:solidFill>
            </a:endParaRPr>
          </a:p>
        </p:txBody>
      </p:sp>
      <p:sp>
        <p:nvSpPr>
          <p:cNvPr id="560" name="Google Shape;560;p49"/>
          <p:cNvSpPr txBox="1">
            <a:spLocks noGrp="1"/>
          </p:cNvSpPr>
          <p:nvPr>
            <p:ph type="ctrTitle" idx="2"/>
          </p:nvPr>
        </p:nvSpPr>
        <p:spPr>
          <a:xfrm>
            <a:off x="1597578" y="2217968"/>
            <a:ext cx="2039814" cy="6382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Aprendizaje Profundo</a:t>
            </a:r>
          </a:p>
        </p:txBody>
      </p:sp>
      <p:sp>
        <p:nvSpPr>
          <p:cNvPr id="23" name="Google Shape;168;p29">
            <a:extLst>
              <a:ext uri="{FF2B5EF4-FFF2-40B4-BE49-F238E27FC236}">
                <a16:creationId xmlns:a16="http://schemas.microsoft.com/office/drawing/2014/main" id="{5BEF1B8A-F10E-4051-9346-FADFE83E4AAA}"/>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10</a:t>
            </a:r>
          </a:p>
        </p:txBody>
      </p:sp>
    </p:spTree>
    <p:extLst>
      <p:ext uri="{BB962C8B-B14F-4D97-AF65-F5344CB8AC3E}">
        <p14:creationId xmlns:p14="http://schemas.microsoft.com/office/powerpoint/2010/main" val="276654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III. Metodología</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90FFB554-366F-468C-97A0-1D92702CFDCE}"/>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11</a:t>
            </a:r>
          </a:p>
        </p:txBody>
      </p:sp>
    </p:spTree>
    <p:extLst>
      <p:ext uri="{BB962C8B-B14F-4D97-AF65-F5344CB8AC3E}">
        <p14:creationId xmlns:p14="http://schemas.microsoft.com/office/powerpoint/2010/main" val="99033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7" name="Google Shape;577;p51"/>
          <p:cNvSpPr/>
          <p:nvPr/>
        </p:nvSpPr>
        <p:spPr>
          <a:xfrm rot="5400000">
            <a:off x="533648" y="640128"/>
            <a:ext cx="3358800" cy="439979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txBox="1">
            <a:spLocks noGrp="1"/>
          </p:cNvSpPr>
          <p:nvPr>
            <p:ph type="subTitle" idx="1"/>
          </p:nvPr>
        </p:nvSpPr>
        <p:spPr>
          <a:xfrm>
            <a:off x="231491" y="2105875"/>
            <a:ext cx="3868101"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600" dirty="0">
                <a:solidFill>
                  <a:schemeClr val="lt1"/>
                </a:solidFill>
              </a:rPr>
              <a:t>El proyecto a desarrollar tomo como base una metodología ágil de software, la cual es conocida como metodología XP o bien programación extrema, la cual consiste en un desarrollo cíclico y evolutivo, dando prioridad al diseño, implementación y pruebas del proyecto de software que se está creando.</a:t>
            </a:r>
          </a:p>
        </p:txBody>
      </p:sp>
      <p:sp>
        <p:nvSpPr>
          <p:cNvPr id="579" name="Google Shape;579;p51"/>
          <p:cNvSpPr txBox="1">
            <a:spLocks noGrp="1"/>
          </p:cNvSpPr>
          <p:nvPr>
            <p:ph type="ctrTitle"/>
          </p:nvPr>
        </p:nvSpPr>
        <p:spPr>
          <a:xfrm>
            <a:off x="326502" y="133575"/>
            <a:ext cx="377309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lt1"/>
                </a:solidFill>
              </a:rPr>
              <a:t>3.1 Metodología XP</a:t>
            </a:r>
            <a:endParaRPr sz="3000" dirty="0">
              <a:solidFill>
                <a:schemeClr val="lt1"/>
              </a:solidFill>
            </a:endParaRPr>
          </a:p>
        </p:txBody>
      </p:sp>
      <p:sp>
        <p:nvSpPr>
          <p:cNvPr id="16" name="Google Shape;168;p29">
            <a:extLst>
              <a:ext uri="{FF2B5EF4-FFF2-40B4-BE49-F238E27FC236}">
                <a16:creationId xmlns:a16="http://schemas.microsoft.com/office/drawing/2014/main" id="{F2EAD52D-1E02-4549-9A59-E99A14337F00}"/>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12</a:t>
            </a:r>
          </a:p>
        </p:txBody>
      </p:sp>
      <p:pic>
        <p:nvPicPr>
          <p:cNvPr id="7" name="Imagen 6">
            <a:extLst>
              <a:ext uri="{FF2B5EF4-FFF2-40B4-BE49-F238E27FC236}">
                <a16:creationId xmlns:a16="http://schemas.microsoft.com/office/drawing/2014/main" id="{AFC7548F-5B2A-4D67-BEE7-C84611A4C50D}"/>
              </a:ext>
            </a:extLst>
          </p:cNvPr>
          <p:cNvPicPr/>
          <p:nvPr/>
        </p:nvPicPr>
        <p:blipFill rotWithShape="1">
          <a:blip r:embed="rId3" cstate="print">
            <a:extLst>
              <a:ext uri="{28A0092B-C50C-407E-A947-70E740481C1C}">
                <a14:useLocalDpi xmlns:a14="http://schemas.microsoft.com/office/drawing/2010/main" val="0"/>
              </a:ext>
            </a:extLst>
          </a:blip>
          <a:srcRect l="-2268" t="-5205" r="-3334" b="-3625"/>
          <a:stretch/>
        </p:blipFill>
        <p:spPr bwMode="auto">
          <a:xfrm>
            <a:off x="4572000" y="1081775"/>
            <a:ext cx="4399796" cy="3474547"/>
          </a:xfrm>
          <a:prstGeom prst="rect">
            <a:avLst/>
          </a:prstGeom>
          <a:noFill/>
          <a:ln>
            <a:solidFill>
              <a:schemeClr val="accent1"/>
            </a:solidFill>
          </a:ln>
        </p:spPr>
      </p:pic>
      <p:sp>
        <p:nvSpPr>
          <p:cNvPr id="8" name="Google Shape;167;p27">
            <a:extLst>
              <a:ext uri="{FF2B5EF4-FFF2-40B4-BE49-F238E27FC236}">
                <a16:creationId xmlns:a16="http://schemas.microsoft.com/office/drawing/2014/main" id="{64D5D0A1-AB6B-462D-BE1F-60FD5DF1A5F0}"/>
              </a:ext>
            </a:extLst>
          </p:cNvPr>
          <p:cNvSpPr/>
          <p:nvPr/>
        </p:nvSpPr>
        <p:spPr>
          <a:xfrm>
            <a:off x="4544180" y="4440829"/>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3 Diagrama de la metodología empleada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ctrTitle" idx="4"/>
          </p:nvPr>
        </p:nvSpPr>
        <p:spPr>
          <a:xfrm>
            <a:off x="5613722" y="652475"/>
            <a:ext cx="313979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3.3 Diseño</a:t>
            </a:r>
            <a:endParaRPr dirty="0"/>
          </a:p>
        </p:txBody>
      </p:sp>
      <p:sp>
        <p:nvSpPr>
          <p:cNvPr id="361" name="Google Shape;361;p41"/>
          <p:cNvSpPr txBox="1">
            <a:spLocks noGrp="1"/>
          </p:cNvSpPr>
          <p:nvPr>
            <p:ph type="subTitle" idx="1"/>
          </p:nvPr>
        </p:nvSpPr>
        <p:spPr>
          <a:xfrm>
            <a:off x="5468841" y="1801598"/>
            <a:ext cx="3003828" cy="207592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El procesamiento y clasificación de las imágenes se diseñó con la siguiente secuencia que se muestra en la figura.</a:t>
            </a:r>
          </a:p>
        </p:txBody>
      </p:sp>
      <p:sp>
        <p:nvSpPr>
          <p:cNvPr id="366" name="Google Shape;366;p41"/>
          <p:cNvSpPr/>
          <p:nvPr/>
        </p:nvSpPr>
        <p:spPr>
          <a:xfrm>
            <a:off x="5137292" y="2571750"/>
            <a:ext cx="159300" cy="21508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6;p41">
            <a:extLst>
              <a:ext uri="{FF2B5EF4-FFF2-40B4-BE49-F238E27FC236}">
                <a16:creationId xmlns:a16="http://schemas.microsoft.com/office/drawing/2014/main" id="{03D9D1CC-C22C-4FCA-B223-AFFBEBAD1F86}"/>
              </a:ext>
            </a:extLst>
          </p:cNvPr>
          <p:cNvSpPr/>
          <p:nvPr/>
        </p:nvSpPr>
        <p:spPr>
          <a:xfrm>
            <a:off x="5137292" y="495828"/>
            <a:ext cx="159300" cy="20759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p29">
            <a:extLst>
              <a:ext uri="{FF2B5EF4-FFF2-40B4-BE49-F238E27FC236}">
                <a16:creationId xmlns:a16="http://schemas.microsoft.com/office/drawing/2014/main" id="{914E0579-839B-439C-8B9C-E3D38646397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13</a:t>
            </a:r>
          </a:p>
        </p:txBody>
      </p:sp>
      <p:pic>
        <p:nvPicPr>
          <p:cNvPr id="8" name="Imagen 7">
            <a:extLst>
              <a:ext uri="{FF2B5EF4-FFF2-40B4-BE49-F238E27FC236}">
                <a16:creationId xmlns:a16="http://schemas.microsoft.com/office/drawing/2014/main" id="{F1B5124D-11EF-44BA-A401-22D906B622F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31" y="542229"/>
            <a:ext cx="4022005" cy="4059042"/>
          </a:xfrm>
          <a:prstGeom prst="rect">
            <a:avLst/>
          </a:prstGeom>
          <a:noFill/>
          <a:ln>
            <a:noFill/>
          </a:ln>
        </p:spPr>
      </p:pic>
      <p:sp>
        <p:nvSpPr>
          <p:cNvPr id="9" name="Google Shape;167;p27">
            <a:extLst>
              <a:ext uri="{FF2B5EF4-FFF2-40B4-BE49-F238E27FC236}">
                <a16:creationId xmlns:a16="http://schemas.microsoft.com/office/drawing/2014/main" id="{95BAED6A-A921-4591-B3D9-D45FB80F7C6C}"/>
              </a:ext>
            </a:extLst>
          </p:cNvPr>
          <p:cNvSpPr/>
          <p:nvPr/>
        </p:nvSpPr>
        <p:spPr>
          <a:xfrm>
            <a:off x="404667" y="4601271"/>
            <a:ext cx="4560375"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4 Funcionamiento del reconocimiento y clasificación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ctrTitle" idx="4"/>
          </p:nvPr>
        </p:nvSpPr>
        <p:spPr>
          <a:xfrm>
            <a:off x="5613722" y="652475"/>
            <a:ext cx="313979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3.3 Diseño</a:t>
            </a:r>
            <a:endParaRPr dirty="0"/>
          </a:p>
        </p:txBody>
      </p:sp>
      <p:sp>
        <p:nvSpPr>
          <p:cNvPr id="361" name="Google Shape;361;p41"/>
          <p:cNvSpPr txBox="1">
            <a:spLocks noGrp="1"/>
          </p:cNvSpPr>
          <p:nvPr>
            <p:ph type="subTitle" idx="1"/>
          </p:nvPr>
        </p:nvSpPr>
        <p:spPr>
          <a:xfrm>
            <a:off x="5468841" y="1336882"/>
            <a:ext cx="3052858" cy="225706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La arquitectura de este sistema es de tipo web y se puede ver en la figura, en donde primero se establecen los modelos para el reconocimiento con OpenCV y seguido se crea el servidor </a:t>
            </a:r>
            <a:r>
              <a:rPr lang="es-MX" sz="1600" dirty="0" err="1"/>
              <a:t>Flask</a:t>
            </a:r>
            <a:r>
              <a:rPr lang="es-MX" sz="1600" dirty="0"/>
              <a:t> para que se pueda acceder a la interfaz a través de un navegador Web en maquetado a través del lenguaje de marcado HTML, los estilos CSS y JavaScript. </a:t>
            </a:r>
          </a:p>
        </p:txBody>
      </p:sp>
      <p:sp>
        <p:nvSpPr>
          <p:cNvPr id="366" name="Google Shape;366;p41"/>
          <p:cNvSpPr/>
          <p:nvPr/>
        </p:nvSpPr>
        <p:spPr>
          <a:xfrm>
            <a:off x="5137292" y="2571750"/>
            <a:ext cx="159300" cy="21508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6;p41">
            <a:extLst>
              <a:ext uri="{FF2B5EF4-FFF2-40B4-BE49-F238E27FC236}">
                <a16:creationId xmlns:a16="http://schemas.microsoft.com/office/drawing/2014/main" id="{03D9D1CC-C22C-4FCA-B223-AFFBEBAD1F86}"/>
              </a:ext>
            </a:extLst>
          </p:cNvPr>
          <p:cNvSpPr/>
          <p:nvPr/>
        </p:nvSpPr>
        <p:spPr>
          <a:xfrm>
            <a:off x="5137292" y="495828"/>
            <a:ext cx="159300" cy="20759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p29">
            <a:extLst>
              <a:ext uri="{FF2B5EF4-FFF2-40B4-BE49-F238E27FC236}">
                <a16:creationId xmlns:a16="http://schemas.microsoft.com/office/drawing/2014/main" id="{914E0579-839B-439C-8B9C-E3D38646397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14</a:t>
            </a:r>
          </a:p>
        </p:txBody>
      </p:sp>
      <p:pic>
        <p:nvPicPr>
          <p:cNvPr id="9" name="Imagen 8">
            <a:extLst>
              <a:ext uri="{FF2B5EF4-FFF2-40B4-BE49-F238E27FC236}">
                <a16:creationId xmlns:a16="http://schemas.microsoft.com/office/drawing/2014/main" id="{87BBEE0B-9A2E-4C97-B5D6-AAD09545C8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7496" y="652475"/>
            <a:ext cx="3764504" cy="3607009"/>
          </a:xfrm>
          <a:prstGeom prst="rect">
            <a:avLst/>
          </a:prstGeom>
          <a:noFill/>
          <a:ln>
            <a:noFill/>
          </a:ln>
        </p:spPr>
      </p:pic>
      <p:sp>
        <p:nvSpPr>
          <p:cNvPr id="8" name="Google Shape;167;p27">
            <a:extLst>
              <a:ext uri="{FF2B5EF4-FFF2-40B4-BE49-F238E27FC236}">
                <a16:creationId xmlns:a16="http://schemas.microsoft.com/office/drawing/2014/main" id="{D65CFE6D-80F5-4B31-A9FC-12865055BC42}"/>
              </a:ext>
            </a:extLst>
          </p:cNvPr>
          <p:cNvSpPr/>
          <p:nvPr/>
        </p:nvSpPr>
        <p:spPr>
          <a:xfrm>
            <a:off x="476144" y="4467123"/>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5 Arquitectura del sistema.</a:t>
            </a:r>
          </a:p>
        </p:txBody>
      </p:sp>
    </p:spTree>
    <p:extLst>
      <p:ext uri="{BB962C8B-B14F-4D97-AF65-F5344CB8AC3E}">
        <p14:creationId xmlns:p14="http://schemas.microsoft.com/office/powerpoint/2010/main" val="291035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1373557" y="-1092070"/>
            <a:ext cx="897900"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0" y="122616"/>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3.3 Programación</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15</a:t>
            </a:r>
          </a:p>
        </p:txBody>
      </p:sp>
      <p:graphicFrame>
        <p:nvGraphicFramePr>
          <p:cNvPr id="2" name="Tabla 2">
            <a:extLst>
              <a:ext uri="{FF2B5EF4-FFF2-40B4-BE49-F238E27FC236}">
                <a16:creationId xmlns:a16="http://schemas.microsoft.com/office/drawing/2014/main" id="{8A7611CC-317B-44DA-9D88-4FE6B059AA30}"/>
              </a:ext>
            </a:extLst>
          </p:cNvPr>
          <p:cNvGraphicFramePr>
            <a:graphicFrameLocks noGrp="1"/>
          </p:cNvGraphicFramePr>
          <p:nvPr>
            <p:extLst>
              <p:ext uri="{D42A27DB-BD31-4B8C-83A1-F6EECF244321}">
                <p14:modId xmlns:p14="http://schemas.microsoft.com/office/powerpoint/2010/main" val="3448291518"/>
              </p:ext>
            </p:extLst>
          </p:nvPr>
        </p:nvGraphicFramePr>
        <p:xfrm>
          <a:off x="827589" y="1518166"/>
          <a:ext cx="7694110" cy="3432108"/>
        </p:xfrm>
        <a:graphic>
          <a:graphicData uri="http://schemas.openxmlformats.org/drawingml/2006/table">
            <a:tbl>
              <a:tblPr firstRow="1" bandRow="1">
                <a:tableStyleId>{69ADCBFD-366A-486D-8627-CE8DFFCE7902}</a:tableStyleId>
              </a:tblPr>
              <a:tblGrid>
                <a:gridCol w="3924353">
                  <a:extLst>
                    <a:ext uri="{9D8B030D-6E8A-4147-A177-3AD203B41FA5}">
                      <a16:colId xmlns:a16="http://schemas.microsoft.com/office/drawing/2014/main" val="874556078"/>
                    </a:ext>
                  </a:extLst>
                </a:gridCol>
                <a:gridCol w="3769757">
                  <a:extLst>
                    <a:ext uri="{9D8B030D-6E8A-4147-A177-3AD203B41FA5}">
                      <a16:colId xmlns:a16="http://schemas.microsoft.com/office/drawing/2014/main" val="3796801082"/>
                    </a:ext>
                  </a:extLst>
                </a:gridCol>
              </a:tblGrid>
              <a:tr h="339867">
                <a:tc>
                  <a:txBody>
                    <a:bodyPr/>
                    <a:lstStyle/>
                    <a:p>
                      <a:r>
                        <a:rPr lang="es-MX" b="1" dirty="0"/>
                        <a:t>Tecnología</a:t>
                      </a:r>
                    </a:p>
                  </a:txBody>
                  <a:tcPr/>
                </a:tc>
                <a:tc>
                  <a:txBody>
                    <a:bodyPr/>
                    <a:lstStyle/>
                    <a:p>
                      <a:r>
                        <a:rPr lang="es-MX" b="1" dirty="0"/>
                        <a:t>Nombre</a:t>
                      </a:r>
                    </a:p>
                  </a:txBody>
                  <a:tcPr/>
                </a:tc>
                <a:extLst>
                  <a:ext uri="{0D108BD9-81ED-4DB2-BD59-A6C34878D82A}">
                    <a16:rowId xmlns:a16="http://schemas.microsoft.com/office/drawing/2014/main" val="2683766687"/>
                  </a:ext>
                </a:extLst>
              </a:tr>
              <a:tr h="474883">
                <a:tc>
                  <a:txBody>
                    <a:bodyPr/>
                    <a:lstStyle/>
                    <a:p>
                      <a:r>
                        <a:rPr lang="es-MX" dirty="0"/>
                        <a:t>Modelo </a:t>
                      </a:r>
                      <a:r>
                        <a:rPr lang="es-MX" dirty="0" err="1"/>
                        <a:t>Pre-entrenado</a:t>
                      </a:r>
                      <a:r>
                        <a:rPr lang="es-MX" dirty="0"/>
                        <a:t> para el reconocimiento facial</a:t>
                      </a:r>
                    </a:p>
                  </a:txBody>
                  <a:tcPr/>
                </a:tc>
                <a:tc>
                  <a:txBody>
                    <a:bodyPr/>
                    <a:lstStyle/>
                    <a:p>
                      <a:r>
                        <a:rPr lang="es-MX" dirty="0" err="1"/>
                        <a:t>FaceNet</a:t>
                      </a:r>
                      <a:endParaRPr lang="es-MX" dirty="0"/>
                    </a:p>
                  </a:txBody>
                  <a:tcPr/>
                </a:tc>
                <a:extLst>
                  <a:ext uri="{0D108BD9-81ED-4DB2-BD59-A6C34878D82A}">
                    <a16:rowId xmlns:a16="http://schemas.microsoft.com/office/drawing/2014/main" val="271857740"/>
                  </a:ext>
                </a:extLst>
              </a:tr>
              <a:tr h="474883">
                <a:tc>
                  <a:txBody>
                    <a:bodyPr/>
                    <a:lstStyle/>
                    <a:p>
                      <a:r>
                        <a:rPr lang="es-MX" dirty="0"/>
                        <a:t>Modelo </a:t>
                      </a:r>
                      <a:r>
                        <a:rPr lang="es-MX" dirty="0" err="1"/>
                        <a:t>Pre-entrenado</a:t>
                      </a:r>
                      <a:r>
                        <a:rPr lang="es-MX" dirty="0"/>
                        <a:t> para el reconocimiento de Edad y Genero</a:t>
                      </a:r>
                    </a:p>
                  </a:txBody>
                  <a:tcPr/>
                </a:tc>
                <a:tc>
                  <a:txBody>
                    <a:bodyPr/>
                    <a:lstStyle/>
                    <a:p>
                      <a:r>
                        <a:rPr lang="es-MX" dirty="0"/>
                        <a:t>Modelos de Tal </a:t>
                      </a:r>
                      <a:r>
                        <a:rPr lang="es-MX" dirty="0" err="1"/>
                        <a:t>Hassner</a:t>
                      </a:r>
                      <a:r>
                        <a:rPr lang="es-MX" dirty="0"/>
                        <a:t> y Gil Levi de la universidad de Israel.</a:t>
                      </a:r>
                    </a:p>
                  </a:txBody>
                  <a:tcPr/>
                </a:tc>
                <a:extLst>
                  <a:ext uri="{0D108BD9-81ED-4DB2-BD59-A6C34878D82A}">
                    <a16:rowId xmlns:a16="http://schemas.microsoft.com/office/drawing/2014/main" val="3312528963"/>
                  </a:ext>
                </a:extLst>
              </a:tr>
              <a:tr h="474883">
                <a:tc>
                  <a:txBody>
                    <a:bodyPr/>
                    <a:lstStyle/>
                    <a:p>
                      <a:r>
                        <a:rPr lang="es-MX" dirty="0"/>
                        <a:t>Arquitectura de redes convolucionales</a:t>
                      </a:r>
                    </a:p>
                  </a:txBody>
                  <a:tcPr/>
                </a:tc>
                <a:tc>
                  <a:txBody>
                    <a:bodyPr/>
                    <a:lstStyle/>
                    <a:p>
                      <a:r>
                        <a:rPr lang="es-MX" dirty="0"/>
                        <a:t>3 capas convolucionales con 96 nodos con un tamaño de kernel 7</a:t>
                      </a:r>
                    </a:p>
                  </a:txBody>
                  <a:tcPr/>
                </a:tc>
                <a:extLst>
                  <a:ext uri="{0D108BD9-81ED-4DB2-BD59-A6C34878D82A}">
                    <a16:rowId xmlns:a16="http://schemas.microsoft.com/office/drawing/2014/main" val="1751764131"/>
                  </a:ext>
                </a:extLst>
              </a:tr>
              <a:tr h="474883">
                <a:tc>
                  <a:txBody>
                    <a:bodyPr/>
                    <a:lstStyle/>
                    <a:p>
                      <a:r>
                        <a:rPr lang="es-MX" dirty="0"/>
                        <a:t>Rangos de edad del reconocimiento</a:t>
                      </a:r>
                    </a:p>
                  </a:txBody>
                  <a:tcPr/>
                </a:tc>
                <a:tc>
                  <a:txBody>
                    <a:bodyPr/>
                    <a:lstStyle/>
                    <a:p>
                      <a:r>
                        <a:rPr lang="es-MX" sz="1400" b="0" i="0" u="none" strike="noStrike" cap="none" dirty="0">
                          <a:solidFill>
                            <a:srgbClr val="000000"/>
                          </a:solidFill>
                          <a:effectLst/>
                          <a:latin typeface="Arial"/>
                          <a:ea typeface="Arial"/>
                          <a:cs typeface="Arial"/>
                          <a:sym typeface="Arial"/>
                        </a:rPr>
                        <a:t>(0-2), (4-6), (8-12), (15-20), (25-32), (38-43), (48-53), (60-100)</a:t>
                      </a:r>
                      <a:endParaRPr lang="es-MX" dirty="0"/>
                    </a:p>
                  </a:txBody>
                  <a:tcPr/>
                </a:tc>
                <a:extLst>
                  <a:ext uri="{0D108BD9-81ED-4DB2-BD59-A6C34878D82A}">
                    <a16:rowId xmlns:a16="http://schemas.microsoft.com/office/drawing/2014/main" val="2824535"/>
                  </a:ext>
                </a:extLst>
              </a:tr>
              <a:tr h="339867">
                <a:tc>
                  <a:txBody>
                    <a:bodyPr/>
                    <a:lstStyle/>
                    <a:p>
                      <a:r>
                        <a:rPr lang="es-MX" dirty="0"/>
                        <a:t>Lenguaje</a:t>
                      </a:r>
                    </a:p>
                  </a:txBody>
                  <a:tcPr/>
                </a:tc>
                <a:tc>
                  <a:txBody>
                    <a:bodyPr/>
                    <a:lstStyle/>
                    <a:p>
                      <a:r>
                        <a:rPr lang="es-MX" dirty="0"/>
                        <a:t>Python</a:t>
                      </a:r>
                    </a:p>
                  </a:txBody>
                  <a:tcPr/>
                </a:tc>
                <a:extLst>
                  <a:ext uri="{0D108BD9-81ED-4DB2-BD59-A6C34878D82A}">
                    <a16:rowId xmlns:a16="http://schemas.microsoft.com/office/drawing/2014/main" val="1985289851"/>
                  </a:ext>
                </a:extLst>
              </a:tr>
              <a:tr h="339867">
                <a:tc>
                  <a:txBody>
                    <a:bodyPr/>
                    <a:lstStyle/>
                    <a:p>
                      <a:r>
                        <a:rPr lang="es-MX" dirty="0"/>
                        <a:t>Biblioteca de visión artificial</a:t>
                      </a:r>
                    </a:p>
                  </a:txBody>
                  <a:tcPr/>
                </a:tc>
                <a:tc>
                  <a:txBody>
                    <a:bodyPr/>
                    <a:lstStyle/>
                    <a:p>
                      <a:r>
                        <a:rPr lang="es-MX" dirty="0"/>
                        <a:t>OpenCV</a:t>
                      </a:r>
                    </a:p>
                  </a:txBody>
                  <a:tcPr/>
                </a:tc>
                <a:extLst>
                  <a:ext uri="{0D108BD9-81ED-4DB2-BD59-A6C34878D82A}">
                    <a16:rowId xmlns:a16="http://schemas.microsoft.com/office/drawing/2014/main" val="1798662163"/>
                  </a:ext>
                </a:extLst>
              </a:tr>
              <a:tr h="339867">
                <a:tc>
                  <a:txBody>
                    <a:bodyPr/>
                    <a:lstStyle/>
                    <a:p>
                      <a:r>
                        <a:rPr lang="es-MX" dirty="0"/>
                        <a:t>Servidor para la aplicación Web</a:t>
                      </a:r>
                    </a:p>
                  </a:txBody>
                  <a:tcPr/>
                </a:tc>
                <a:tc>
                  <a:txBody>
                    <a:bodyPr/>
                    <a:lstStyle/>
                    <a:p>
                      <a:r>
                        <a:rPr lang="es-MX" dirty="0" err="1"/>
                        <a:t>Flask</a:t>
                      </a:r>
                      <a:endParaRPr lang="es-MX" dirty="0"/>
                    </a:p>
                  </a:txBody>
                  <a:tcPr/>
                </a:tc>
                <a:extLst>
                  <a:ext uri="{0D108BD9-81ED-4DB2-BD59-A6C34878D82A}">
                    <a16:rowId xmlns:a16="http://schemas.microsoft.com/office/drawing/2014/main" val="2757437918"/>
                  </a:ext>
                </a:extLst>
              </a:tr>
            </a:tbl>
          </a:graphicData>
        </a:graphic>
      </p:graphicFrame>
      <p:sp>
        <p:nvSpPr>
          <p:cNvPr id="8" name="Google Shape;167;p27">
            <a:extLst>
              <a:ext uri="{FF2B5EF4-FFF2-40B4-BE49-F238E27FC236}">
                <a16:creationId xmlns:a16="http://schemas.microsoft.com/office/drawing/2014/main" id="{AE98FE1E-B1FD-4102-9FA8-484060024A01}"/>
              </a:ext>
            </a:extLst>
          </p:cNvPr>
          <p:cNvSpPr/>
          <p:nvPr/>
        </p:nvSpPr>
        <p:spPr>
          <a:xfrm>
            <a:off x="2013548" y="1189265"/>
            <a:ext cx="5382675" cy="328901"/>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Tabla 1 Tecnologías Implementadas</a:t>
            </a:r>
          </a:p>
        </p:txBody>
      </p:sp>
    </p:spTree>
    <p:extLst>
      <p:ext uri="{BB962C8B-B14F-4D97-AF65-F5344CB8AC3E}">
        <p14:creationId xmlns:p14="http://schemas.microsoft.com/office/powerpoint/2010/main" val="343646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1310743" y="-1029256"/>
            <a:ext cx="1023528"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0" y="217744"/>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3.3 Programación</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16</a:t>
            </a:r>
          </a:p>
        </p:txBody>
      </p:sp>
      <p:sp>
        <p:nvSpPr>
          <p:cNvPr id="8" name="Google Shape;361;p41">
            <a:extLst>
              <a:ext uri="{FF2B5EF4-FFF2-40B4-BE49-F238E27FC236}">
                <a16:creationId xmlns:a16="http://schemas.microsoft.com/office/drawing/2014/main" id="{3F02330B-AA0F-4C66-A517-716B7FD3C859}"/>
              </a:ext>
            </a:extLst>
          </p:cNvPr>
          <p:cNvSpPr txBox="1">
            <a:spLocks noGrp="1"/>
          </p:cNvSpPr>
          <p:nvPr>
            <p:ph type="subTitle" idx="1"/>
          </p:nvPr>
        </p:nvSpPr>
        <p:spPr>
          <a:xfrm>
            <a:off x="136099" y="1581422"/>
            <a:ext cx="3052858" cy="225706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dirty="0"/>
              <a:t>La interfaz del software desarrollado quedo distribuido de tal forma que, si la pantalla es mayor a 1000 pixeles, el video se mostrara en la parte derecha y los controles para la visualización de la imagen están en la parte derecha, como se puede ver en la figura 7.</a:t>
            </a:r>
          </a:p>
        </p:txBody>
      </p:sp>
      <p:pic>
        <p:nvPicPr>
          <p:cNvPr id="9" name="Imagen 8">
            <a:extLst>
              <a:ext uri="{FF2B5EF4-FFF2-40B4-BE49-F238E27FC236}">
                <a16:creationId xmlns:a16="http://schemas.microsoft.com/office/drawing/2014/main" id="{78A50FD2-BD01-4479-91E7-9A8CE2BA0A1A}"/>
              </a:ext>
            </a:extLst>
          </p:cNvPr>
          <p:cNvPicPr/>
          <p:nvPr/>
        </p:nvPicPr>
        <p:blipFill rotWithShape="1">
          <a:blip r:embed="rId3" cstate="print">
            <a:extLst>
              <a:ext uri="{28A0092B-C50C-407E-A947-70E740481C1C}">
                <a14:useLocalDpi xmlns:a14="http://schemas.microsoft.com/office/drawing/2010/main" val="0"/>
              </a:ext>
            </a:extLst>
          </a:blip>
          <a:srcRect t="18839"/>
          <a:stretch/>
        </p:blipFill>
        <p:spPr bwMode="auto">
          <a:xfrm>
            <a:off x="3397518" y="1504699"/>
            <a:ext cx="5746480" cy="2621682"/>
          </a:xfrm>
          <a:prstGeom prst="rect">
            <a:avLst/>
          </a:prstGeom>
          <a:noFill/>
          <a:ln>
            <a:noFill/>
          </a:ln>
          <a:extLst>
            <a:ext uri="{53640926-AAD7-44D8-BBD7-CCE9431645EC}">
              <a14:shadowObscured xmlns:a14="http://schemas.microsoft.com/office/drawing/2010/main"/>
            </a:ext>
          </a:extLst>
        </p:spPr>
      </p:pic>
      <p:sp>
        <p:nvSpPr>
          <p:cNvPr id="12" name="Google Shape;167;p27">
            <a:extLst>
              <a:ext uri="{FF2B5EF4-FFF2-40B4-BE49-F238E27FC236}">
                <a16:creationId xmlns:a16="http://schemas.microsoft.com/office/drawing/2014/main" id="{0A0B80AD-4C42-4A8E-B974-01B8C0F93F8B}"/>
              </a:ext>
            </a:extLst>
          </p:cNvPr>
          <p:cNvSpPr/>
          <p:nvPr/>
        </p:nvSpPr>
        <p:spPr>
          <a:xfrm>
            <a:off x="4126424" y="4126381"/>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6 Diseño del sistema Web.</a:t>
            </a:r>
          </a:p>
        </p:txBody>
      </p:sp>
    </p:spTree>
    <p:extLst>
      <p:ext uri="{BB962C8B-B14F-4D97-AF65-F5344CB8AC3E}">
        <p14:creationId xmlns:p14="http://schemas.microsoft.com/office/powerpoint/2010/main" val="89170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1310743" y="-1029256"/>
            <a:ext cx="1023528"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0" y="217744"/>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3.3 Programación</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17</a:t>
            </a:r>
          </a:p>
        </p:txBody>
      </p:sp>
      <p:pic>
        <p:nvPicPr>
          <p:cNvPr id="11" name="Imagen 10">
            <a:extLst>
              <a:ext uri="{FF2B5EF4-FFF2-40B4-BE49-F238E27FC236}">
                <a16:creationId xmlns:a16="http://schemas.microsoft.com/office/drawing/2014/main" id="{357AEE47-4BDD-4830-BB9F-83A49538F2DF}"/>
              </a:ext>
            </a:extLst>
          </p:cNvPr>
          <p:cNvPicPr/>
          <p:nvPr/>
        </p:nvPicPr>
        <p:blipFill rotWithShape="1">
          <a:blip r:embed="rId3">
            <a:extLst>
              <a:ext uri="{28A0092B-C50C-407E-A947-70E740481C1C}">
                <a14:useLocalDpi xmlns:a14="http://schemas.microsoft.com/office/drawing/2010/main" val="0"/>
              </a:ext>
            </a:extLst>
          </a:blip>
          <a:srcRect l="49694" t="20289" r="1950" b="15942"/>
          <a:stretch/>
        </p:blipFill>
        <p:spPr bwMode="auto">
          <a:xfrm>
            <a:off x="437889" y="1368758"/>
            <a:ext cx="4032511" cy="2952750"/>
          </a:xfrm>
          <a:prstGeom prst="rect">
            <a:avLst/>
          </a:prstGeom>
          <a:noFill/>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FC733D91-710C-48C0-9215-3C2A4EC12551}"/>
              </a:ext>
            </a:extLst>
          </p:cNvPr>
          <p:cNvPicPr/>
          <p:nvPr/>
        </p:nvPicPr>
        <p:blipFill rotWithShape="1">
          <a:blip r:embed="rId4">
            <a:extLst>
              <a:ext uri="{28A0092B-C50C-407E-A947-70E740481C1C}">
                <a14:useLocalDpi xmlns:a14="http://schemas.microsoft.com/office/drawing/2010/main" val="0"/>
              </a:ext>
            </a:extLst>
          </a:blip>
          <a:srcRect l="49972" t="17873" r="854" b="20546"/>
          <a:stretch/>
        </p:blipFill>
        <p:spPr bwMode="auto">
          <a:xfrm>
            <a:off x="4572000" y="1368758"/>
            <a:ext cx="4305300" cy="2952750"/>
          </a:xfrm>
          <a:prstGeom prst="rect">
            <a:avLst/>
          </a:prstGeom>
          <a:noFill/>
          <a:ln>
            <a:noFill/>
          </a:ln>
          <a:extLst>
            <a:ext uri="{53640926-AAD7-44D8-BBD7-CCE9431645EC}">
              <a14:shadowObscured xmlns:a14="http://schemas.microsoft.com/office/drawing/2010/main"/>
            </a:ext>
          </a:extLst>
        </p:spPr>
      </p:pic>
      <p:sp>
        <p:nvSpPr>
          <p:cNvPr id="13" name="Google Shape;167;p27">
            <a:extLst>
              <a:ext uri="{FF2B5EF4-FFF2-40B4-BE49-F238E27FC236}">
                <a16:creationId xmlns:a16="http://schemas.microsoft.com/office/drawing/2014/main" id="{67E69CD5-94A5-45B4-BE3C-22ED38A05FC3}"/>
              </a:ext>
            </a:extLst>
          </p:cNvPr>
          <p:cNvSpPr/>
          <p:nvPr/>
        </p:nvSpPr>
        <p:spPr>
          <a:xfrm>
            <a:off x="283332" y="4385251"/>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7 Reconocimiento de Genero y Edad de un hombre</a:t>
            </a:r>
          </a:p>
        </p:txBody>
      </p:sp>
      <p:sp>
        <p:nvSpPr>
          <p:cNvPr id="14" name="Google Shape;167;p27">
            <a:extLst>
              <a:ext uri="{FF2B5EF4-FFF2-40B4-BE49-F238E27FC236}">
                <a16:creationId xmlns:a16="http://schemas.microsoft.com/office/drawing/2014/main" id="{90D25007-2703-432F-9CAD-9BAB5844A4DB}"/>
              </a:ext>
            </a:extLst>
          </p:cNvPr>
          <p:cNvSpPr/>
          <p:nvPr/>
        </p:nvSpPr>
        <p:spPr>
          <a:xfrm>
            <a:off x="4599195" y="4385251"/>
            <a:ext cx="445220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8 Reconocimiento de edad y genero de una mujer</a:t>
            </a:r>
          </a:p>
        </p:txBody>
      </p:sp>
    </p:spTree>
    <p:extLst>
      <p:ext uri="{BB962C8B-B14F-4D97-AF65-F5344CB8AC3E}">
        <p14:creationId xmlns:p14="http://schemas.microsoft.com/office/powerpoint/2010/main" val="383489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83" name="Google Shape;145;p28">
            <a:extLst>
              <a:ext uri="{FF2B5EF4-FFF2-40B4-BE49-F238E27FC236}">
                <a16:creationId xmlns:a16="http://schemas.microsoft.com/office/drawing/2014/main" id="{92101CB0-CD1A-4FBB-97FC-7F13272835D6}"/>
              </a:ext>
            </a:extLst>
          </p:cNvPr>
          <p:cNvSpPr txBox="1">
            <a:spLocks/>
          </p:cNvSpPr>
          <p:nvPr/>
        </p:nvSpPr>
        <p:spPr>
          <a:xfrm>
            <a:off x="6804084" y="147600"/>
            <a:ext cx="2149086" cy="860399"/>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s-MX" sz="2400"/>
              <a:t>INDICE DE CONTENIDO</a:t>
            </a:r>
            <a:endParaRPr lang="es-MX" sz="2400" dirty="0"/>
          </a:p>
        </p:txBody>
      </p:sp>
      <p:sp>
        <p:nvSpPr>
          <p:cNvPr id="84" name="Google Shape;146;p28">
            <a:extLst>
              <a:ext uri="{FF2B5EF4-FFF2-40B4-BE49-F238E27FC236}">
                <a16:creationId xmlns:a16="http://schemas.microsoft.com/office/drawing/2014/main" id="{DE2A68E0-5550-4C88-81BC-626781831FAC}"/>
              </a:ext>
            </a:extLst>
          </p:cNvPr>
          <p:cNvSpPr/>
          <p:nvPr/>
        </p:nvSpPr>
        <p:spPr>
          <a:xfrm rot="-5400000" flipH="1">
            <a:off x="-1218511" y="1204426"/>
            <a:ext cx="5157587" cy="27205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7;p28">
            <a:extLst>
              <a:ext uri="{FF2B5EF4-FFF2-40B4-BE49-F238E27FC236}">
                <a16:creationId xmlns:a16="http://schemas.microsoft.com/office/drawing/2014/main" id="{34594C06-BB0B-4A0F-BFEA-DD0A407C8F59}"/>
              </a:ext>
            </a:extLst>
          </p:cNvPr>
          <p:cNvSpPr txBox="1">
            <a:spLocks/>
          </p:cNvSpPr>
          <p:nvPr/>
        </p:nvSpPr>
        <p:spPr>
          <a:xfrm>
            <a:off x="3040252" y="2392281"/>
            <a:ext cx="3151492" cy="95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0" indent="0"/>
            <a:r>
              <a:rPr lang="es-MX" sz="1200" dirty="0"/>
              <a:t>3.1 Metodología Implementada</a:t>
            </a:r>
          </a:p>
          <a:p>
            <a:pPr marL="0" indent="0"/>
            <a:r>
              <a:rPr lang="es-MX" sz="1200" dirty="0"/>
              <a:t>3.2 Planeación</a:t>
            </a:r>
          </a:p>
          <a:p>
            <a:pPr marL="0" indent="0"/>
            <a:r>
              <a:rPr lang="es-MX" sz="1200" dirty="0"/>
              <a:t>3.2 Diseño</a:t>
            </a:r>
          </a:p>
          <a:p>
            <a:pPr marL="0" indent="0"/>
            <a:r>
              <a:rPr lang="es-MX" sz="1200" dirty="0"/>
              <a:t>3.3 Programación</a:t>
            </a:r>
          </a:p>
          <a:p>
            <a:pPr marL="0" indent="0"/>
            <a:r>
              <a:rPr lang="es-MX" sz="1200" dirty="0"/>
              <a:t>3.4 Pruebas</a:t>
            </a:r>
          </a:p>
        </p:txBody>
      </p:sp>
      <p:sp>
        <p:nvSpPr>
          <p:cNvPr id="86" name="Google Shape;148;p28">
            <a:extLst>
              <a:ext uri="{FF2B5EF4-FFF2-40B4-BE49-F238E27FC236}">
                <a16:creationId xmlns:a16="http://schemas.microsoft.com/office/drawing/2014/main" id="{AA003939-6513-49FA-AAC5-F4A4A13E0E82}"/>
              </a:ext>
            </a:extLst>
          </p:cNvPr>
          <p:cNvSpPr txBox="1">
            <a:spLocks/>
          </p:cNvSpPr>
          <p:nvPr/>
        </p:nvSpPr>
        <p:spPr>
          <a:xfrm>
            <a:off x="2741745" y="1925846"/>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s-MX"/>
              <a:t>METODOLOGÍA</a:t>
            </a:r>
            <a:endParaRPr lang="es-MX" dirty="0"/>
          </a:p>
        </p:txBody>
      </p:sp>
      <p:sp>
        <p:nvSpPr>
          <p:cNvPr id="87" name="Google Shape;149;p28">
            <a:extLst>
              <a:ext uri="{FF2B5EF4-FFF2-40B4-BE49-F238E27FC236}">
                <a16:creationId xmlns:a16="http://schemas.microsoft.com/office/drawing/2014/main" id="{170DB110-83B5-42A7-B339-247F85323662}"/>
              </a:ext>
            </a:extLst>
          </p:cNvPr>
          <p:cNvSpPr txBox="1">
            <a:spLocks/>
          </p:cNvSpPr>
          <p:nvPr/>
        </p:nvSpPr>
        <p:spPr>
          <a:xfrm>
            <a:off x="1748629" y="2339687"/>
            <a:ext cx="784064"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MX" dirty="0">
                <a:solidFill>
                  <a:schemeClr val="lt1"/>
                </a:solidFill>
              </a:rPr>
              <a:t>III</a:t>
            </a:r>
          </a:p>
        </p:txBody>
      </p:sp>
      <p:sp>
        <p:nvSpPr>
          <p:cNvPr id="88" name="Google Shape;150;p28">
            <a:extLst>
              <a:ext uri="{FF2B5EF4-FFF2-40B4-BE49-F238E27FC236}">
                <a16:creationId xmlns:a16="http://schemas.microsoft.com/office/drawing/2014/main" id="{C4D60C34-818B-42D5-8B0C-02AF0F066955}"/>
              </a:ext>
            </a:extLst>
          </p:cNvPr>
          <p:cNvSpPr txBox="1">
            <a:spLocks noGrp="1"/>
          </p:cNvSpPr>
          <p:nvPr>
            <p:ph type="ctrTitle"/>
          </p:nvPr>
        </p:nvSpPr>
        <p:spPr>
          <a:xfrm>
            <a:off x="2741745" y="0"/>
            <a:ext cx="346883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MX" dirty="0"/>
              <a:t>GENERALIDADES DEL PROYECTO</a:t>
            </a:r>
            <a:endParaRPr dirty="0"/>
          </a:p>
        </p:txBody>
      </p:sp>
      <p:sp>
        <p:nvSpPr>
          <p:cNvPr id="89" name="Google Shape;151;p28">
            <a:extLst>
              <a:ext uri="{FF2B5EF4-FFF2-40B4-BE49-F238E27FC236}">
                <a16:creationId xmlns:a16="http://schemas.microsoft.com/office/drawing/2014/main" id="{05FE47B7-F235-4392-B8DC-5BDEE05A977A}"/>
              </a:ext>
            </a:extLst>
          </p:cNvPr>
          <p:cNvSpPr txBox="1">
            <a:spLocks noGrp="1"/>
          </p:cNvSpPr>
          <p:nvPr>
            <p:ph type="subTitle" idx="1"/>
          </p:nvPr>
        </p:nvSpPr>
        <p:spPr>
          <a:xfrm>
            <a:off x="3040252" y="399373"/>
            <a:ext cx="289131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t>1.1 Planteamiento del problema</a:t>
            </a:r>
          </a:p>
          <a:p>
            <a:pPr marL="0" lvl="0" indent="0" algn="l" rtl="0">
              <a:spcBef>
                <a:spcPts val="0"/>
              </a:spcBef>
              <a:spcAft>
                <a:spcPts val="0"/>
              </a:spcAft>
              <a:buNone/>
            </a:pPr>
            <a:r>
              <a:rPr lang="es-MX" sz="1200" dirty="0"/>
              <a:t>1.2 Hipótesis</a:t>
            </a:r>
          </a:p>
          <a:p>
            <a:pPr marL="0" lvl="0" indent="0" algn="l" rtl="0">
              <a:spcBef>
                <a:spcPts val="0"/>
              </a:spcBef>
              <a:spcAft>
                <a:spcPts val="0"/>
              </a:spcAft>
              <a:buNone/>
            </a:pPr>
            <a:r>
              <a:rPr lang="es-MX" sz="1200" dirty="0"/>
              <a:t>1.3 Objetivos</a:t>
            </a:r>
          </a:p>
          <a:p>
            <a:pPr marL="457200" lvl="1" indent="0"/>
            <a:r>
              <a:rPr lang="es-MX" sz="1200" dirty="0"/>
              <a:t>1.3.1 Objetivo General</a:t>
            </a:r>
          </a:p>
          <a:p>
            <a:pPr marL="457200" lvl="1" indent="0"/>
            <a:r>
              <a:rPr lang="es-MX" sz="1200" dirty="0"/>
              <a:t>1.3.2 Objetivos Específicos</a:t>
            </a:r>
          </a:p>
        </p:txBody>
      </p:sp>
      <p:sp>
        <p:nvSpPr>
          <p:cNvPr id="90" name="Google Shape;152;p28">
            <a:extLst>
              <a:ext uri="{FF2B5EF4-FFF2-40B4-BE49-F238E27FC236}">
                <a16:creationId xmlns:a16="http://schemas.microsoft.com/office/drawing/2014/main" id="{8E3BAB5F-922A-4DEB-8AB4-0FB53C034FBD}"/>
              </a:ext>
            </a:extLst>
          </p:cNvPr>
          <p:cNvSpPr txBox="1">
            <a:spLocks noGrp="1"/>
          </p:cNvSpPr>
          <p:nvPr>
            <p:ph type="title" idx="2"/>
          </p:nvPr>
        </p:nvSpPr>
        <p:spPr>
          <a:xfrm>
            <a:off x="1797715" y="228080"/>
            <a:ext cx="63968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a:t>
            </a:r>
            <a:endParaRPr dirty="0">
              <a:solidFill>
                <a:schemeClr val="lt1"/>
              </a:solidFill>
            </a:endParaRPr>
          </a:p>
        </p:txBody>
      </p:sp>
      <p:sp>
        <p:nvSpPr>
          <p:cNvPr id="91" name="Google Shape;153;p28">
            <a:extLst>
              <a:ext uri="{FF2B5EF4-FFF2-40B4-BE49-F238E27FC236}">
                <a16:creationId xmlns:a16="http://schemas.microsoft.com/office/drawing/2014/main" id="{9FCEEE3D-D4EE-4EDC-91D3-0AE4DF43B6D2}"/>
              </a:ext>
            </a:extLst>
          </p:cNvPr>
          <p:cNvSpPr txBox="1">
            <a:spLocks noGrp="1"/>
          </p:cNvSpPr>
          <p:nvPr>
            <p:ph type="ctrTitle" idx="3"/>
          </p:nvPr>
        </p:nvSpPr>
        <p:spPr>
          <a:xfrm>
            <a:off x="2691336" y="1351241"/>
            <a:ext cx="2251800" cy="3515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MARCO TEÓRICO</a:t>
            </a:r>
            <a:endParaRPr dirty="0"/>
          </a:p>
        </p:txBody>
      </p:sp>
      <p:sp>
        <p:nvSpPr>
          <p:cNvPr id="92" name="Google Shape;154;p28">
            <a:extLst>
              <a:ext uri="{FF2B5EF4-FFF2-40B4-BE49-F238E27FC236}">
                <a16:creationId xmlns:a16="http://schemas.microsoft.com/office/drawing/2014/main" id="{F585554A-F848-4B8D-90F0-BA6F772B1C7C}"/>
              </a:ext>
            </a:extLst>
          </p:cNvPr>
          <p:cNvSpPr txBox="1">
            <a:spLocks noGrp="1"/>
          </p:cNvSpPr>
          <p:nvPr>
            <p:ph type="subTitle" idx="4"/>
          </p:nvPr>
        </p:nvSpPr>
        <p:spPr>
          <a:xfrm>
            <a:off x="3040252" y="1539365"/>
            <a:ext cx="346282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100" dirty="0"/>
              <a:t>2.1 Antecedentes</a:t>
            </a:r>
          </a:p>
          <a:p>
            <a:pPr marL="0" lvl="0" indent="0" algn="l" rtl="0">
              <a:spcBef>
                <a:spcPts val="0"/>
              </a:spcBef>
              <a:spcAft>
                <a:spcPts val="0"/>
              </a:spcAft>
              <a:buNone/>
            </a:pPr>
            <a:r>
              <a:rPr lang="es-MX" sz="1100" dirty="0"/>
              <a:t>2.2 Marco Conceptual.</a:t>
            </a:r>
          </a:p>
          <a:p>
            <a:pPr marL="0" lvl="0" indent="0" algn="l" rtl="0">
              <a:spcBef>
                <a:spcPts val="0"/>
              </a:spcBef>
              <a:spcAft>
                <a:spcPts val="0"/>
              </a:spcAft>
              <a:buNone/>
            </a:pPr>
            <a:endParaRPr lang="es-MX" sz="1100" dirty="0"/>
          </a:p>
        </p:txBody>
      </p:sp>
      <p:sp>
        <p:nvSpPr>
          <p:cNvPr id="93" name="Google Shape;155;p28">
            <a:extLst>
              <a:ext uri="{FF2B5EF4-FFF2-40B4-BE49-F238E27FC236}">
                <a16:creationId xmlns:a16="http://schemas.microsoft.com/office/drawing/2014/main" id="{256322DF-B753-45A1-A0F7-0F435054A177}"/>
              </a:ext>
            </a:extLst>
          </p:cNvPr>
          <p:cNvSpPr txBox="1">
            <a:spLocks noGrp="1"/>
          </p:cNvSpPr>
          <p:nvPr>
            <p:ph type="title" idx="5"/>
          </p:nvPr>
        </p:nvSpPr>
        <p:spPr>
          <a:xfrm>
            <a:off x="1728833" y="1361594"/>
            <a:ext cx="639686"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II</a:t>
            </a:r>
            <a:endParaRPr dirty="0">
              <a:solidFill>
                <a:schemeClr val="lt1"/>
              </a:solidFill>
            </a:endParaRPr>
          </a:p>
        </p:txBody>
      </p:sp>
      <p:sp>
        <p:nvSpPr>
          <p:cNvPr id="94" name="Google Shape;156;p28">
            <a:extLst>
              <a:ext uri="{FF2B5EF4-FFF2-40B4-BE49-F238E27FC236}">
                <a16:creationId xmlns:a16="http://schemas.microsoft.com/office/drawing/2014/main" id="{1939AC07-810C-405A-BD64-11DF1EE2B5C5}"/>
              </a:ext>
            </a:extLst>
          </p:cNvPr>
          <p:cNvSpPr txBox="1">
            <a:spLocks/>
          </p:cNvSpPr>
          <p:nvPr/>
        </p:nvSpPr>
        <p:spPr>
          <a:xfrm>
            <a:off x="2741745" y="3544130"/>
            <a:ext cx="2251800" cy="3515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s-MX"/>
              <a:t>ANALISIS DE RESULTADOS</a:t>
            </a:r>
            <a:endParaRPr lang="es-MX" dirty="0"/>
          </a:p>
        </p:txBody>
      </p:sp>
      <p:sp>
        <p:nvSpPr>
          <p:cNvPr id="95" name="Google Shape;158;p28">
            <a:extLst>
              <a:ext uri="{FF2B5EF4-FFF2-40B4-BE49-F238E27FC236}">
                <a16:creationId xmlns:a16="http://schemas.microsoft.com/office/drawing/2014/main" id="{3D6F9167-D109-4C2A-A047-9E52845098F2}"/>
              </a:ext>
            </a:extLst>
          </p:cNvPr>
          <p:cNvSpPr txBox="1">
            <a:spLocks/>
          </p:cNvSpPr>
          <p:nvPr/>
        </p:nvSpPr>
        <p:spPr>
          <a:xfrm>
            <a:off x="1843728" y="3381418"/>
            <a:ext cx="784064"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MX" dirty="0">
                <a:solidFill>
                  <a:schemeClr val="lt1"/>
                </a:solidFill>
              </a:rPr>
              <a:t>IV</a:t>
            </a:r>
          </a:p>
        </p:txBody>
      </p:sp>
      <p:sp>
        <p:nvSpPr>
          <p:cNvPr id="96" name="Google Shape;159;p28">
            <a:extLst>
              <a:ext uri="{FF2B5EF4-FFF2-40B4-BE49-F238E27FC236}">
                <a16:creationId xmlns:a16="http://schemas.microsoft.com/office/drawing/2014/main" id="{C0CFEC9E-A21C-4A95-A5E3-A7D1C3EA7169}"/>
              </a:ext>
            </a:extLst>
          </p:cNvPr>
          <p:cNvSpPr txBox="1">
            <a:spLocks/>
          </p:cNvSpPr>
          <p:nvPr/>
        </p:nvSpPr>
        <p:spPr>
          <a:xfrm>
            <a:off x="2691336" y="3992449"/>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s-MX"/>
              <a:t>CONCLUSIONES</a:t>
            </a:r>
            <a:endParaRPr lang="es-MX" dirty="0"/>
          </a:p>
        </p:txBody>
      </p:sp>
      <p:sp>
        <p:nvSpPr>
          <p:cNvPr id="97" name="Google Shape;161;p28">
            <a:extLst>
              <a:ext uri="{FF2B5EF4-FFF2-40B4-BE49-F238E27FC236}">
                <a16:creationId xmlns:a16="http://schemas.microsoft.com/office/drawing/2014/main" id="{74305700-3AA4-4382-A8A4-BDA8CA0A5629}"/>
              </a:ext>
            </a:extLst>
          </p:cNvPr>
          <p:cNvSpPr txBox="1">
            <a:spLocks/>
          </p:cNvSpPr>
          <p:nvPr/>
        </p:nvSpPr>
        <p:spPr>
          <a:xfrm>
            <a:off x="1861894" y="4201385"/>
            <a:ext cx="557534" cy="549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MX" dirty="0">
                <a:solidFill>
                  <a:schemeClr val="lt1"/>
                </a:solidFill>
              </a:rPr>
              <a:t>V</a:t>
            </a:r>
          </a:p>
        </p:txBody>
      </p:sp>
      <p:sp>
        <p:nvSpPr>
          <p:cNvPr id="98" name="Google Shape;159;p28">
            <a:extLst>
              <a:ext uri="{FF2B5EF4-FFF2-40B4-BE49-F238E27FC236}">
                <a16:creationId xmlns:a16="http://schemas.microsoft.com/office/drawing/2014/main" id="{7C375E09-BAE6-49EE-B6D0-4B3A8F9A32F5}"/>
              </a:ext>
            </a:extLst>
          </p:cNvPr>
          <p:cNvSpPr txBox="1">
            <a:spLocks/>
          </p:cNvSpPr>
          <p:nvPr/>
        </p:nvSpPr>
        <p:spPr>
          <a:xfrm>
            <a:off x="2741745" y="458396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r>
              <a:rPr lang="es-MX" dirty="0"/>
              <a:t>REFERENCIAS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017734" y="-1224563"/>
            <a:ext cx="607513"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5557361" y="0"/>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3.4 Pruebas</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18</a:t>
            </a:r>
          </a:p>
        </p:txBody>
      </p:sp>
      <p:pic>
        <p:nvPicPr>
          <p:cNvPr id="7" name="Imagen 6">
            <a:extLst>
              <a:ext uri="{FF2B5EF4-FFF2-40B4-BE49-F238E27FC236}">
                <a16:creationId xmlns:a16="http://schemas.microsoft.com/office/drawing/2014/main" id="{AAC3096B-392C-44BD-ACCF-62311BF99E4A}"/>
              </a:ext>
            </a:extLst>
          </p:cNvPr>
          <p:cNvPicPr/>
          <p:nvPr/>
        </p:nvPicPr>
        <p:blipFill rotWithShape="1">
          <a:blip r:embed="rId3">
            <a:extLst>
              <a:ext uri="{28A0092B-C50C-407E-A947-70E740481C1C}">
                <a14:useLocalDpi xmlns:a14="http://schemas.microsoft.com/office/drawing/2010/main" val="0"/>
              </a:ext>
            </a:extLst>
          </a:blip>
          <a:srcRect l="5432" t="18169" r="40249" b="14570"/>
          <a:stretch/>
        </p:blipFill>
        <p:spPr bwMode="auto">
          <a:xfrm>
            <a:off x="927100" y="897900"/>
            <a:ext cx="7289800" cy="3686800"/>
          </a:xfrm>
          <a:prstGeom prst="rect">
            <a:avLst/>
          </a:prstGeom>
          <a:noFill/>
          <a:ln>
            <a:noFill/>
          </a:ln>
          <a:extLst>
            <a:ext uri="{53640926-AAD7-44D8-BBD7-CCE9431645EC}">
              <a14:shadowObscured xmlns:a14="http://schemas.microsoft.com/office/drawing/2010/main"/>
            </a:ext>
          </a:extLst>
        </p:spPr>
      </p:pic>
      <p:sp>
        <p:nvSpPr>
          <p:cNvPr id="9" name="Google Shape;167;p27">
            <a:extLst>
              <a:ext uri="{FF2B5EF4-FFF2-40B4-BE49-F238E27FC236}">
                <a16:creationId xmlns:a16="http://schemas.microsoft.com/office/drawing/2014/main" id="{936D91AC-A37D-4875-A2C0-183BE5852308}"/>
              </a:ext>
            </a:extLst>
          </p:cNvPr>
          <p:cNvSpPr/>
          <p:nvPr/>
        </p:nvSpPr>
        <p:spPr>
          <a:xfrm>
            <a:off x="927100" y="4584700"/>
            <a:ext cx="7289800"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9 Consumo en modo reposo del 42% de CPU y 2.9 GB RAM</a:t>
            </a:r>
          </a:p>
        </p:txBody>
      </p:sp>
    </p:spTree>
    <p:extLst>
      <p:ext uri="{BB962C8B-B14F-4D97-AF65-F5344CB8AC3E}">
        <p14:creationId xmlns:p14="http://schemas.microsoft.com/office/powerpoint/2010/main" val="2726847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017734" y="-1224563"/>
            <a:ext cx="607513"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5557361" y="0"/>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3.4 Pruebas</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19</a:t>
            </a:r>
          </a:p>
        </p:txBody>
      </p:sp>
      <p:pic>
        <p:nvPicPr>
          <p:cNvPr id="7" name="Imagen 6">
            <a:extLst>
              <a:ext uri="{FF2B5EF4-FFF2-40B4-BE49-F238E27FC236}">
                <a16:creationId xmlns:a16="http://schemas.microsoft.com/office/drawing/2014/main" id="{AAC3096B-392C-44BD-ACCF-62311BF99E4A}"/>
              </a:ext>
            </a:extLst>
          </p:cNvPr>
          <p:cNvPicPr/>
          <p:nvPr/>
        </p:nvPicPr>
        <p:blipFill rotWithShape="1">
          <a:blip r:embed="rId3"/>
          <a:srcRect t="1733" b="1733"/>
          <a:stretch/>
        </p:blipFill>
        <p:spPr bwMode="auto">
          <a:xfrm>
            <a:off x="927100" y="897900"/>
            <a:ext cx="7289800" cy="3686800"/>
          </a:xfrm>
          <a:prstGeom prst="rect">
            <a:avLst/>
          </a:prstGeom>
          <a:noFill/>
          <a:ln>
            <a:noFill/>
          </a:ln>
          <a:extLst>
            <a:ext uri="{53640926-AAD7-44D8-BBD7-CCE9431645EC}">
              <a14:shadowObscured xmlns:a14="http://schemas.microsoft.com/office/drawing/2010/main"/>
            </a:ext>
          </a:extLst>
        </p:spPr>
      </p:pic>
      <p:sp>
        <p:nvSpPr>
          <p:cNvPr id="9" name="Google Shape;167;p27">
            <a:extLst>
              <a:ext uri="{FF2B5EF4-FFF2-40B4-BE49-F238E27FC236}">
                <a16:creationId xmlns:a16="http://schemas.microsoft.com/office/drawing/2014/main" id="{08E8EAF7-3F7F-452A-A816-07A4B159EA51}"/>
              </a:ext>
            </a:extLst>
          </p:cNvPr>
          <p:cNvSpPr/>
          <p:nvPr/>
        </p:nvSpPr>
        <p:spPr>
          <a:xfrm>
            <a:off x="927100" y="4584700"/>
            <a:ext cx="7289800"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10 Consumo en modo reposo del 58% de CPU y 2.9 GB RAM</a:t>
            </a:r>
          </a:p>
        </p:txBody>
      </p:sp>
    </p:spTree>
    <p:extLst>
      <p:ext uri="{BB962C8B-B14F-4D97-AF65-F5344CB8AC3E}">
        <p14:creationId xmlns:p14="http://schemas.microsoft.com/office/powerpoint/2010/main" val="34784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017734" y="-1224563"/>
            <a:ext cx="607513"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5557361" y="0"/>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3.4 Pruebas</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20</a:t>
            </a:r>
          </a:p>
        </p:txBody>
      </p:sp>
      <p:pic>
        <p:nvPicPr>
          <p:cNvPr id="7" name="Imagen 6">
            <a:extLst>
              <a:ext uri="{FF2B5EF4-FFF2-40B4-BE49-F238E27FC236}">
                <a16:creationId xmlns:a16="http://schemas.microsoft.com/office/drawing/2014/main" id="{AAC3096B-392C-44BD-ACCF-62311BF99E4A}"/>
              </a:ext>
            </a:extLst>
          </p:cNvPr>
          <p:cNvPicPr/>
          <p:nvPr/>
        </p:nvPicPr>
        <p:blipFill>
          <a:blip r:embed="rId3"/>
          <a:srcRect t="5023" b="5023"/>
          <a:stretch/>
        </p:blipFill>
        <p:spPr bwMode="auto">
          <a:xfrm>
            <a:off x="927100" y="897900"/>
            <a:ext cx="7289800" cy="3686800"/>
          </a:xfrm>
          <a:prstGeom prst="rect">
            <a:avLst/>
          </a:prstGeom>
          <a:noFill/>
          <a:ln>
            <a:noFill/>
          </a:ln>
          <a:extLst>
            <a:ext uri="{53640926-AAD7-44D8-BBD7-CCE9431645EC}">
              <a14:shadowObscured xmlns:a14="http://schemas.microsoft.com/office/drawing/2010/main"/>
            </a:ext>
          </a:extLst>
        </p:spPr>
      </p:pic>
      <p:sp>
        <p:nvSpPr>
          <p:cNvPr id="8" name="Google Shape;167;p27">
            <a:extLst>
              <a:ext uri="{FF2B5EF4-FFF2-40B4-BE49-F238E27FC236}">
                <a16:creationId xmlns:a16="http://schemas.microsoft.com/office/drawing/2014/main" id="{193F9F48-FA22-47CF-8C67-2AD54298EB07}"/>
              </a:ext>
            </a:extLst>
          </p:cNvPr>
          <p:cNvSpPr/>
          <p:nvPr/>
        </p:nvSpPr>
        <p:spPr>
          <a:xfrm>
            <a:off x="927100" y="4584700"/>
            <a:ext cx="7289800"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11 Consumo en modo reposo del 70% de CPU y 2.9 GB RAM</a:t>
            </a:r>
          </a:p>
        </p:txBody>
      </p:sp>
    </p:spTree>
    <p:extLst>
      <p:ext uri="{BB962C8B-B14F-4D97-AF65-F5344CB8AC3E}">
        <p14:creationId xmlns:p14="http://schemas.microsoft.com/office/powerpoint/2010/main" val="336168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017734" y="-1224563"/>
            <a:ext cx="607513"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5557361" y="0"/>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3.4 Pruebas</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21</a:t>
            </a:r>
          </a:p>
        </p:txBody>
      </p:sp>
      <p:pic>
        <p:nvPicPr>
          <p:cNvPr id="7" name="Imagen 6">
            <a:extLst>
              <a:ext uri="{FF2B5EF4-FFF2-40B4-BE49-F238E27FC236}">
                <a16:creationId xmlns:a16="http://schemas.microsoft.com/office/drawing/2014/main" id="{AAC3096B-392C-44BD-ACCF-62311BF99E4A}"/>
              </a:ext>
            </a:extLst>
          </p:cNvPr>
          <p:cNvPicPr/>
          <p:nvPr/>
        </p:nvPicPr>
        <p:blipFill>
          <a:blip r:embed="rId3"/>
          <a:srcRect t="5023" b="5023"/>
          <a:stretch/>
        </p:blipFill>
        <p:spPr bwMode="auto">
          <a:xfrm>
            <a:off x="927100" y="897900"/>
            <a:ext cx="7289800" cy="3686800"/>
          </a:xfrm>
          <a:prstGeom prst="rect">
            <a:avLst/>
          </a:prstGeom>
          <a:noFill/>
          <a:ln>
            <a:noFill/>
          </a:ln>
          <a:extLst>
            <a:ext uri="{53640926-AAD7-44D8-BBD7-CCE9431645EC}">
              <a14:shadowObscured xmlns:a14="http://schemas.microsoft.com/office/drawing/2010/main"/>
            </a:ext>
          </a:extLst>
        </p:spPr>
      </p:pic>
      <p:sp>
        <p:nvSpPr>
          <p:cNvPr id="9" name="Google Shape;167;p27">
            <a:extLst>
              <a:ext uri="{FF2B5EF4-FFF2-40B4-BE49-F238E27FC236}">
                <a16:creationId xmlns:a16="http://schemas.microsoft.com/office/drawing/2014/main" id="{68A65F1C-E8E3-4683-BEDB-438EA59A6565}"/>
              </a:ext>
            </a:extLst>
          </p:cNvPr>
          <p:cNvSpPr/>
          <p:nvPr/>
        </p:nvSpPr>
        <p:spPr>
          <a:xfrm>
            <a:off x="927100" y="4584700"/>
            <a:ext cx="7289800"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12 Consumo en modo reposo del 83% de CPU y 2.9 GB RAM</a:t>
            </a:r>
          </a:p>
        </p:txBody>
      </p:sp>
    </p:spTree>
    <p:extLst>
      <p:ext uri="{BB962C8B-B14F-4D97-AF65-F5344CB8AC3E}">
        <p14:creationId xmlns:p14="http://schemas.microsoft.com/office/powerpoint/2010/main" val="4218729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p:nvPr/>
        </p:nvSpPr>
        <p:spPr>
          <a:xfrm rot="5400000">
            <a:off x="7017734" y="-1224563"/>
            <a:ext cx="607513" cy="364501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ctrTitle"/>
          </p:nvPr>
        </p:nvSpPr>
        <p:spPr>
          <a:xfrm>
            <a:off x="5557361" y="0"/>
            <a:ext cx="3528257"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3.4 Pruebas</a:t>
            </a:r>
            <a:endParaRPr dirty="0">
              <a:solidFill>
                <a:schemeClr val="lt1"/>
              </a:solidFill>
            </a:endParaRPr>
          </a:p>
        </p:txBody>
      </p:sp>
      <p:sp>
        <p:nvSpPr>
          <p:cNvPr id="10" name="Google Shape;168;p29">
            <a:extLst>
              <a:ext uri="{FF2B5EF4-FFF2-40B4-BE49-F238E27FC236}">
                <a16:creationId xmlns:a16="http://schemas.microsoft.com/office/drawing/2014/main" id="{E9CA605C-0825-4AA9-AFD5-B78B9FF63EB2}"/>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22</a:t>
            </a:r>
          </a:p>
        </p:txBody>
      </p:sp>
      <p:pic>
        <p:nvPicPr>
          <p:cNvPr id="7" name="Imagen 6">
            <a:extLst>
              <a:ext uri="{FF2B5EF4-FFF2-40B4-BE49-F238E27FC236}">
                <a16:creationId xmlns:a16="http://schemas.microsoft.com/office/drawing/2014/main" id="{AAC3096B-392C-44BD-ACCF-62311BF99E4A}"/>
              </a:ext>
            </a:extLst>
          </p:cNvPr>
          <p:cNvPicPr/>
          <p:nvPr/>
        </p:nvPicPr>
        <p:blipFill>
          <a:blip r:embed="rId3"/>
          <a:srcRect t="5023" b="5023"/>
          <a:stretch/>
        </p:blipFill>
        <p:spPr bwMode="auto">
          <a:xfrm>
            <a:off x="927100" y="897900"/>
            <a:ext cx="7289800" cy="3686800"/>
          </a:xfrm>
          <a:prstGeom prst="rect">
            <a:avLst/>
          </a:prstGeom>
          <a:noFill/>
          <a:ln>
            <a:noFill/>
          </a:ln>
          <a:extLst>
            <a:ext uri="{53640926-AAD7-44D8-BBD7-CCE9431645EC}">
              <a14:shadowObscured xmlns:a14="http://schemas.microsoft.com/office/drawing/2010/main"/>
            </a:ext>
          </a:extLst>
        </p:spPr>
      </p:pic>
      <p:sp>
        <p:nvSpPr>
          <p:cNvPr id="9" name="Google Shape;167;p27">
            <a:extLst>
              <a:ext uri="{FF2B5EF4-FFF2-40B4-BE49-F238E27FC236}">
                <a16:creationId xmlns:a16="http://schemas.microsoft.com/office/drawing/2014/main" id="{6572BAA8-1878-4E74-8E95-B03D5515AEA7}"/>
              </a:ext>
            </a:extLst>
          </p:cNvPr>
          <p:cNvSpPr/>
          <p:nvPr/>
        </p:nvSpPr>
        <p:spPr>
          <a:xfrm>
            <a:off x="927100" y="4584700"/>
            <a:ext cx="7289800"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13 Consumo en modo reposo del 96% de CPU y 2.9 GB RAM</a:t>
            </a:r>
          </a:p>
        </p:txBody>
      </p:sp>
    </p:spTree>
    <p:extLst>
      <p:ext uri="{BB962C8B-B14F-4D97-AF65-F5344CB8AC3E}">
        <p14:creationId xmlns:p14="http://schemas.microsoft.com/office/powerpoint/2010/main" val="1042126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IV. Análisis de Resultados</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69551DCA-A5B2-4BF6-A2D0-357BB9400A26}"/>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23</a:t>
            </a:r>
          </a:p>
        </p:txBody>
      </p:sp>
    </p:spTree>
    <p:extLst>
      <p:ext uri="{BB962C8B-B14F-4D97-AF65-F5344CB8AC3E}">
        <p14:creationId xmlns:p14="http://schemas.microsoft.com/office/powerpoint/2010/main" val="245469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4" name="Google Shape;374;p42"/>
          <p:cNvSpPr/>
          <p:nvPr/>
        </p:nvSpPr>
        <p:spPr>
          <a:xfrm>
            <a:off x="0" y="381000"/>
            <a:ext cx="2349500" cy="448309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26;p34">
            <a:extLst>
              <a:ext uri="{FF2B5EF4-FFF2-40B4-BE49-F238E27FC236}">
                <a16:creationId xmlns:a16="http://schemas.microsoft.com/office/drawing/2014/main" id="{1B147126-A179-4841-929A-41B4A322839F}"/>
              </a:ext>
            </a:extLst>
          </p:cNvPr>
          <p:cNvSpPr txBox="1">
            <a:spLocks/>
          </p:cNvSpPr>
          <p:nvPr/>
        </p:nvSpPr>
        <p:spPr>
          <a:xfrm>
            <a:off x="0" y="1219200"/>
            <a:ext cx="2349500" cy="20637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s-MX" sz="2200" dirty="0">
                <a:solidFill>
                  <a:schemeClr val="lt1"/>
                </a:solidFill>
              </a:rPr>
              <a:t>4.1 </a:t>
            </a:r>
            <a:br>
              <a:rPr lang="es-MX" sz="2200" dirty="0">
                <a:solidFill>
                  <a:schemeClr val="lt1"/>
                </a:solidFill>
              </a:rPr>
            </a:br>
            <a:r>
              <a:rPr lang="es-MX" sz="2200" dirty="0">
                <a:solidFill>
                  <a:schemeClr val="lt1"/>
                </a:solidFill>
              </a:rPr>
              <a:t>Estadísticas Reconocimiento de Género y edad</a:t>
            </a:r>
          </a:p>
        </p:txBody>
      </p:sp>
      <p:graphicFrame>
        <p:nvGraphicFramePr>
          <p:cNvPr id="16" name="Gráfico 15">
            <a:extLst>
              <a:ext uri="{FF2B5EF4-FFF2-40B4-BE49-F238E27FC236}">
                <a16:creationId xmlns:a16="http://schemas.microsoft.com/office/drawing/2014/main" id="{410F610D-2B1B-4A06-A16E-4A49CF9BEB6E}"/>
              </a:ext>
            </a:extLst>
          </p:cNvPr>
          <p:cNvGraphicFramePr/>
          <p:nvPr>
            <p:extLst>
              <p:ext uri="{D42A27DB-BD31-4B8C-83A1-F6EECF244321}">
                <p14:modId xmlns:p14="http://schemas.microsoft.com/office/powerpoint/2010/main" val="2047488631"/>
              </p:ext>
            </p:extLst>
          </p:nvPr>
        </p:nvGraphicFramePr>
        <p:xfrm>
          <a:off x="2882095" y="381000"/>
          <a:ext cx="5497975" cy="20349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áfico 5">
            <a:extLst>
              <a:ext uri="{FF2B5EF4-FFF2-40B4-BE49-F238E27FC236}">
                <a16:creationId xmlns:a16="http://schemas.microsoft.com/office/drawing/2014/main" id="{0265126B-065D-4181-ADE0-08D50E09E746}"/>
              </a:ext>
            </a:extLst>
          </p:cNvPr>
          <p:cNvGraphicFramePr/>
          <p:nvPr>
            <p:extLst>
              <p:ext uri="{D42A27DB-BD31-4B8C-83A1-F6EECF244321}">
                <p14:modId xmlns:p14="http://schemas.microsoft.com/office/powerpoint/2010/main" val="2534460134"/>
              </p:ext>
            </p:extLst>
          </p:nvPr>
        </p:nvGraphicFramePr>
        <p:xfrm>
          <a:off x="2882094" y="2571749"/>
          <a:ext cx="5497975" cy="2292349"/>
        </p:xfrm>
        <a:graphic>
          <a:graphicData uri="http://schemas.openxmlformats.org/drawingml/2006/chart">
            <c:chart xmlns:c="http://schemas.openxmlformats.org/drawingml/2006/chart" xmlns:r="http://schemas.openxmlformats.org/officeDocument/2006/relationships" r:id="rId4"/>
          </a:graphicData>
        </a:graphic>
      </p:graphicFrame>
      <p:sp>
        <p:nvSpPr>
          <p:cNvPr id="7" name="Google Shape;168;p29">
            <a:extLst>
              <a:ext uri="{FF2B5EF4-FFF2-40B4-BE49-F238E27FC236}">
                <a16:creationId xmlns:a16="http://schemas.microsoft.com/office/drawing/2014/main" id="{2D23ABFB-01E1-40B3-8329-F3408D53E36B}"/>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8" name="Google Shape;162;p27">
            <a:extLst>
              <a:ext uri="{FF2B5EF4-FFF2-40B4-BE49-F238E27FC236}">
                <a16:creationId xmlns:a16="http://schemas.microsoft.com/office/drawing/2014/main" id="{DF7D70ED-4CE0-432C-BFC1-345C8C04F1A2}"/>
              </a:ext>
            </a:extLst>
          </p:cNvPr>
          <p:cNvPicPr preferRelativeResize="0"/>
          <p:nvPr/>
        </p:nvPicPr>
        <p:blipFill rotWithShape="1">
          <a:blip r:embed="rId3">
            <a:alphaModFix/>
          </a:blip>
          <a:srcRect l="25617" r="34685"/>
          <a:stretch/>
        </p:blipFill>
        <p:spPr>
          <a:xfrm>
            <a:off x="-1" y="0"/>
            <a:ext cx="3491097" cy="5143500"/>
          </a:xfrm>
          <a:prstGeom prst="rect">
            <a:avLst/>
          </a:prstGeom>
          <a:noFill/>
          <a:ln>
            <a:noFill/>
          </a:ln>
        </p:spPr>
      </p:pic>
      <p:sp>
        <p:nvSpPr>
          <p:cNvPr id="167" name="Google Shape;167;p29"/>
          <p:cNvSpPr/>
          <p:nvPr/>
        </p:nvSpPr>
        <p:spPr>
          <a:xfrm>
            <a:off x="1260606" y="1858923"/>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4337612" y="1959849"/>
            <a:ext cx="4358996" cy="234545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400" dirty="0"/>
              <a:t>El software se pudo implementar correctamente en una aplicación de tipo web y el reconocimiento se cumplió en cierta medida, ya que los resultados esperados eran para el reconocimiento de genero del </a:t>
            </a:r>
            <a:r>
              <a:rPr lang="es-MX" sz="1400" b="1" dirty="0"/>
              <a:t>90% </a:t>
            </a:r>
            <a:r>
              <a:rPr lang="es-MX" sz="1400" dirty="0"/>
              <a:t>y para la edad del </a:t>
            </a:r>
            <a:r>
              <a:rPr lang="es-MX" sz="1400" b="1" dirty="0"/>
              <a:t>70%</a:t>
            </a:r>
            <a:r>
              <a:rPr lang="es-MX" sz="1400" dirty="0"/>
              <a:t>, sin embargo, el resultado fue del </a:t>
            </a:r>
            <a:r>
              <a:rPr lang="es-MX" sz="1400" b="1" dirty="0"/>
              <a:t>87% </a:t>
            </a:r>
            <a:r>
              <a:rPr lang="es-MX" sz="1400" dirty="0"/>
              <a:t>y del </a:t>
            </a:r>
            <a:r>
              <a:rPr lang="es-MX" sz="1400" b="1" dirty="0"/>
              <a:t>70%,</a:t>
            </a:r>
            <a:r>
              <a:rPr lang="es-MX" sz="1400" dirty="0"/>
              <a:t> por lo cual quedan aspectos a mejorar para obtener la precisión deseada, para ello a futuro se puede cambiar el algoritmo de reconocimiento o bien, aumentar más el conocimiento del modelo utilizado en la red convolucional para que la detección sea mayor, especialmente con lo que respecta al de edad ya que es el que tuvo mayor tasa de error.</a:t>
            </a:r>
            <a:endParaRPr sz="1400" dirty="0"/>
          </a:p>
        </p:txBody>
      </p:sp>
      <p:sp>
        <p:nvSpPr>
          <p:cNvPr id="169" name="Google Shape;169;p29"/>
          <p:cNvSpPr txBox="1">
            <a:spLocks noGrp="1"/>
          </p:cNvSpPr>
          <p:nvPr>
            <p:ph type="title"/>
          </p:nvPr>
        </p:nvSpPr>
        <p:spPr>
          <a:xfrm>
            <a:off x="4507755" y="1187673"/>
            <a:ext cx="3491096" cy="92819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 CONCLUSIÓN</a:t>
            </a:r>
            <a:endParaRPr dirty="0"/>
          </a:p>
        </p:txBody>
      </p:sp>
      <p:sp>
        <p:nvSpPr>
          <p:cNvPr id="171" name="Google Shape;171;p29"/>
          <p:cNvSpPr/>
          <p:nvPr/>
        </p:nvSpPr>
        <p:spPr>
          <a:xfrm>
            <a:off x="8782615" y="1651771"/>
            <a:ext cx="361385" cy="205855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8;p29">
            <a:extLst>
              <a:ext uri="{FF2B5EF4-FFF2-40B4-BE49-F238E27FC236}">
                <a16:creationId xmlns:a16="http://schemas.microsoft.com/office/drawing/2014/main" id="{286E65A8-4C08-4BD3-99A8-DEFE9F31BB99}"/>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25</a:t>
            </a:r>
          </a:p>
        </p:txBody>
      </p:sp>
    </p:spTree>
    <p:extLst>
      <p:ext uri="{BB962C8B-B14F-4D97-AF65-F5344CB8AC3E}">
        <p14:creationId xmlns:p14="http://schemas.microsoft.com/office/powerpoint/2010/main" val="259975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3"/>
          <p:cNvSpPr/>
          <p:nvPr/>
        </p:nvSpPr>
        <p:spPr>
          <a:xfrm>
            <a:off x="0" y="755250"/>
            <a:ext cx="6280298" cy="43882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txBox="1">
            <a:spLocks noGrp="1"/>
          </p:cNvSpPr>
          <p:nvPr>
            <p:ph type="body" idx="1"/>
          </p:nvPr>
        </p:nvSpPr>
        <p:spPr>
          <a:xfrm>
            <a:off x="152890" y="2469264"/>
            <a:ext cx="5437623" cy="14760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endParaRPr lang="es-MX" dirty="0">
              <a:solidFill>
                <a:schemeClr val="lt1"/>
              </a:solidFill>
            </a:endParaRPr>
          </a:p>
          <a:p>
            <a:pPr marL="0" lvl="0" indent="0" algn="just" rtl="0">
              <a:lnSpc>
                <a:spcPct val="100000"/>
              </a:lnSpc>
              <a:spcBef>
                <a:spcPts val="300"/>
              </a:spcBef>
              <a:spcAft>
                <a:spcPts val="0"/>
              </a:spcAft>
              <a:buNone/>
            </a:pPr>
            <a:r>
              <a:rPr lang="es-MX" dirty="0">
                <a:solidFill>
                  <a:schemeClr val="lt1"/>
                </a:solidFill>
              </a:rPr>
              <a:t>[1] IEP México “Índice de Paz en México” (2021) [Online] Disponible en: https://www.indicedepazmexico.org/violenciade-gnero.</a:t>
            </a:r>
          </a:p>
          <a:p>
            <a:pPr marL="0" lvl="0" indent="0" algn="just" rtl="0">
              <a:lnSpc>
                <a:spcPct val="100000"/>
              </a:lnSpc>
              <a:spcBef>
                <a:spcPts val="300"/>
              </a:spcBef>
              <a:spcAft>
                <a:spcPts val="0"/>
              </a:spcAft>
              <a:buNone/>
            </a:pPr>
            <a:r>
              <a:rPr lang="es-MX" dirty="0">
                <a:solidFill>
                  <a:schemeClr val="lt1"/>
                </a:solidFill>
              </a:rPr>
              <a:t>[2] Casillas M., Dorantes J. y Ortiz V., “Estudios sobre la violencia de en la universidad”, Biblioteca Digital de Humanidades. Universidad Veracruzana (2017).</a:t>
            </a:r>
          </a:p>
          <a:p>
            <a:pPr marL="0" lvl="0" indent="0" algn="just" rtl="0">
              <a:lnSpc>
                <a:spcPct val="100000"/>
              </a:lnSpc>
              <a:spcBef>
                <a:spcPts val="300"/>
              </a:spcBef>
              <a:spcAft>
                <a:spcPts val="0"/>
              </a:spcAft>
              <a:buNone/>
            </a:pPr>
            <a:r>
              <a:rPr lang="es-MX" dirty="0">
                <a:solidFill>
                  <a:schemeClr val="lt1"/>
                </a:solidFill>
              </a:rPr>
              <a:t>[3] J. </a:t>
            </a:r>
            <a:r>
              <a:rPr lang="es-MX" dirty="0" err="1">
                <a:solidFill>
                  <a:schemeClr val="lt1"/>
                </a:solidFill>
              </a:rPr>
              <a:t>Hogervorst</a:t>
            </a:r>
            <a:r>
              <a:rPr lang="es-MX" dirty="0">
                <a:solidFill>
                  <a:schemeClr val="lt1"/>
                </a:solidFill>
              </a:rPr>
              <a:t>, E. </a:t>
            </a:r>
            <a:r>
              <a:rPr lang="es-MX" dirty="0" err="1">
                <a:solidFill>
                  <a:schemeClr val="lt1"/>
                </a:solidFill>
              </a:rPr>
              <a:t>Okfor</a:t>
            </a:r>
            <a:r>
              <a:rPr lang="es-MX" dirty="0">
                <a:solidFill>
                  <a:schemeClr val="lt1"/>
                </a:solidFill>
              </a:rPr>
              <a:t> y M. </a:t>
            </a:r>
            <a:r>
              <a:rPr lang="es-MX" dirty="0" err="1">
                <a:solidFill>
                  <a:schemeClr val="lt1"/>
                </a:solidFill>
              </a:rPr>
              <a:t>Wiering</a:t>
            </a:r>
            <a:r>
              <a:rPr lang="es-MX" dirty="0">
                <a:solidFill>
                  <a:schemeClr val="lt1"/>
                </a:solidFill>
              </a:rPr>
              <a:t>, </a:t>
            </a:r>
            <a:r>
              <a:rPr lang="es-MX" dirty="0" err="1">
                <a:solidFill>
                  <a:schemeClr val="lt1"/>
                </a:solidFill>
              </a:rPr>
              <a:t>Institute</a:t>
            </a:r>
            <a:r>
              <a:rPr lang="es-MX" dirty="0">
                <a:solidFill>
                  <a:schemeClr val="lt1"/>
                </a:solidFill>
              </a:rPr>
              <a:t> </a:t>
            </a:r>
            <a:r>
              <a:rPr lang="es-MX" dirty="0" err="1">
                <a:solidFill>
                  <a:schemeClr val="lt1"/>
                </a:solidFill>
              </a:rPr>
              <a:t>of</a:t>
            </a:r>
            <a:r>
              <a:rPr lang="es-MX" dirty="0">
                <a:solidFill>
                  <a:schemeClr val="lt1"/>
                </a:solidFill>
              </a:rPr>
              <a:t> Artificial </a:t>
            </a:r>
            <a:r>
              <a:rPr lang="es-MX" dirty="0" err="1">
                <a:solidFill>
                  <a:schemeClr val="lt1"/>
                </a:solidFill>
              </a:rPr>
              <a:t>Intelligence</a:t>
            </a:r>
            <a:r>
              <a:rPr lang="es-MX" dirty="0">
                <a:solidFill>
                  <a:schemeClr val="lt1"/>
                </a:solidFill>
              </a:rPr>
              <a:t> and Cognitive </a:t>
            </a:r>
            <a:r>
              <a:rPr lang="es-MX" dirty="0" err="1">
                <a:solidFill>
                  <a:schemeClr val="lt1"/>
                </a:solidFill>
              </a:rPr>
              <a:t>Engineering</a:t>
            </a:r>
            <a:r>
              <a:rPr lang="es-MX" dirty="0">
                <a:solidFill>
                  <a:schemeClr val="lt1"/>
                </a:solidFill>
              </a:rPr>
              <a:t>, </a:t>
            </a:r>
            <a:r>
              <a:rPr lang="es-MX" dirty="0" err="1">
                <a:solidFill>
                  <a:schemeClr val="lt1"/>
                </a:solidFill>
              </a:rPr>
              <a:t>Faculty</a:t>
            </a:r>
            <a:r>
              <a:rPr lang="es-MX" dirty="0">
                <a:solidFill>
                  <a:schemeClr val="lt1"/>
                </a:solidFill>
              </a:rPr>
              <a:t> </a:t>
            </a:r>
            <a:r>
              <a:rPr lang="es-MX" dirty="0" err="1">
                <a:solidFill>
                  <a:schemeClr val="lt1"/>
                </a:solidFill>
              </a:rPr>
              <a:t>of</a:t>
            </a:r>
            <a:r>
              <a:rPr lang="es-MX" dirty="0">
                <a:solidFill>
                  <a:schemeClr val="lt1"/>
                </a:solidFill>
              </a:rPr>
              <a:t> </a:t>
            </a:r>
            <a:r>
              <a:rPr lang="es-MX" dirty="0" err="1">
                <a:solidFill>
                  <a:schemeClr val="lt1"/>
                </a:solidFill>
              </a:rPr>
              <a:t>Science</a:t>
            </a:r>
            <a:r>
              <a:rPr lang="es-MX" dirty="0">
                <a:solidFill>
                  <a:schemeClr val="lt1"/>
                </a:solidFill>
              </a:rPr>
              <a:t> and </a:t>
            </a:r>
            <a:r>
              <a:rPr lang="es-MX" dirty="0" err="1">
                <a:solidFill>
                  <a:schemeClr val="lt1"/>
                </a:solidFill>
              </a:rPr>
              <a:t>Engineering</a:t>
            </a:r>
            <a:r>
              <a:rPr lang="es-MX" dirty="0">
                <a:solidFill>
                  <a:schemeClr val="lt1"/>
                </a:solidFill>
              </a:rPr>
              <a:t>, </a:t>
            </a:r>
            <a:r>
              <a:rPr lang="es-MX" dirty="0" err="1">
                <a:solidFill>
                  <a:schemeClr val="lt1"/>
                </a:solidFill>
              </a:rPr>
              <a:t>University</a:t>
            </a:r>
            <a:r>
              <a:rPr lang="es-MX" dirty="0">
                <a:solidFill>
                  <a:schemeClr val="lt1"/>
                </a:solidFill>
              </a:rPr>
              <a:t> </a:t>
            </a:r>
            <a:r>
              <a:rPr lang="es-MX" dirty="0" err="1">
                <a:solidFill>
                  <a:schemeClr val="lt1"/>
                </a:solidFill>
              </a:rPr>
              <a:t>of</a:t>
            </a:r>
            <a:r>
              <a:rPr lang="es-MX" dirty="0">
                <a:solidFill>
                  <a:schemeClr val="lt1"/>
                </a:solidFill>
              </a:rPr>
              <a:t> </a:t>
            </a:r>
            <a:r>
              <a:rPr lang="es-MX" dirty="0" err="1">
                <a:solidFill>
                  <a:schemeClr val="lt1"/>
                </a:solidFill>
              </a:rPr>
              <a:t>Groningen</a:t>
            </a:r>
            <a:r>
              <a:rPr lang="es-MX" dirty="0">
                <a:solidFill>
                  <a:schemeClr val="lt1"/>
                </a:solidFill>
              </a:rPr>
              <a:t>, </a:t>
            </a:r>
            <a:r>
              <a:rPr lang="es-MX" dirty="0" err="1">
                <a:solidFill>
                  <a:schemeClr val="lt1"/>
                </a:solidFill>
              </a:rPr>
              <a:t>The</a:t>
            </a:r>
            <a:r>
              <a:rPr lang="es-MX" dirty="0">
                <a:solidFill>
                  <a:schemeClr val="lt1"/>
                </a:solidFill>
              </a:rPr>
              <a:t> </a:t>
            </a:r>
            <a:r>
              <a:rPr lang="es-MX" dirty="0" err="1">
                <a:solidFill>
                  <a:schemeClr val="lt1"/>
                </a:solidFill>
              </a:rPr>
              <a:t>Netherlands</a:t>
            </a:r>
            <a:r>
              <a:rPr lang="es-MX" dirty="0">
                <a:solidFill>
                  <a:schemeClr val="lt1"/>
                </a:solidFill>
              </a:rPr>
              <a:t>,“Deep </a:t>
            </a:r>
            <a:r>
              <a:rPr lang="es-MX" dirty="0" err="1">
                <a:solidFill>
                  <a:schemeClr val="lt1"/>
                </a:solidFill>
              </a:rPr>
              <a:t>Colorization</a:t>
            </a:r>
            <a:r>
              <a:rPr lang="es-MX" dirty="0">
                <a:solidFill>
                  <a:schemeClr val="lt1"/>
                </a:solidFill>
              </a:rPr>
              <a:t> </a:t>
            </a:r>
            <a:r>
              <a:rPr lang="es-MX" dirty="0" err="1">
                <a:solidFill>
                  <a:schemeClr val="lt1"/>
                </a:solidFill>
              </a:rPr>
              <a:t>for</a:t>
            </a:r>
            <a:r>
              <a:rPr lang="es-MX" dirty="0">
                <a:solidFill>
                  <a:schemeClr val="lt1"/>
                </a:solidFill>
              </a:rPr>
              <a:t> Facial </a:t>
            </a:r>
            <a:r>
              <a:rPr lang="es-MX" dirty="0" err="1">
                <a:solidFill>
                  <a:schemeClr val="lt1"/>
                </a:solidFill>
              </a:rPr>
              <a:t>Gender</a:t>
            </a:r>
            <a:r>
              <a:rPr lang="es-MX" dirty="0">
                <a:solidFill>
                  <a:schemeClr val="lt1"/>
                </a:solidFill>
              </a:rPr>
              <a:t> Recognition” 9pp, Noviembre de 2017.</a:t>
            </a:r>
          </a:p>
          <a:p>
            <a:pPr marL="0" lvl="0" indent="0" algn="just" rtl="0">
              <a:lnSpc>
                <a:spcPct val="100000"/>
              </a:lnSpc>
              <a:spcBef>
                <a:spcPts val="300"/>
              </a:spcBef>
              <a:spcAft>
                <a:spcPts val="0"/>
              </a:spcAft>
              <a:buNone/>
            </a:pPr>
            <a:r>
              <a:rPr lang="es-MX" dirty="0">
                <a:solidFill>
                  <a:schemeClr val="lt1"/>
                </a:solidFill>
              </a:rPr>
              <a:t>[4] F. Yaghmaee1 y R. </a:t>
            </a:r>
            <a:r>
              <a:rPr lang="es-MX" dirty="0" err="1">
                <a:solidFill>
                  <a:schemeClr val="lt1"/>
                </a:solidFill>
              </a:rPr>
              <a:t>Khammari</a:t>
            </a:r>
            <a:r>
              <a:rPr lang="es-MX" dirty="0">
                <a:solidFill>
                  <a:schemeClr val="lt1"/>
                </a:solidFill>
              </a:rPr>
              <a:t>, </a:t>
            </a:r>
            <a:r>
              <a:rPr lang="es-MX" dirty="0" err="1">
                <a:solidFill>
                  <a:schemeClr val="lt1"/>
                </a:solidFill>
              </a:rPr>
              <a:t>Journal</a:t>
            </a:r>
            <a:r>
              <a:rPr lang="es-MX" dirty="0">
                <a:solidFill>
                  <a:schemeClr val="lt1"/>
                </a:solidFill>
              </a:rPr>
              <a:t> </a:t>
            </a:r>
            <a:r>
              <a:rPr lang="es-MX" dirty="0" err="1">
                <a:solidFill>
                  <a:schemeClr val="lt1"/>
                </a:solidFill>
              </a:rPr>
              <a:t>of</a:t>
            </a:r>
            <a:r>
              <a:rPr lang="es-MX" dirty="0">
                <a:solidFill>
                  <a:schemeClr val="lt1"/>
                </a:solidFill>
              </a:rPr>
              <a:t> </a:t>
            </a:r>
            <a:r>
              <a:rPr lang="es-MX" dirty="0" err="1">
                <a:solidFill>
                  <a:schemeClr val="lt1"/>
                </a:solidFill>
              </a:rPr>
              <a:t>Interdisciplinary</a:t>
            </a:r>
            <a:r>
              <a:rPr lang="es-MX" dirty="0">
                <a:solidFill>
                  <a:schemeClr val="lt1"/>
                </a:solidFill>
              </a:rPr>
              <a:t> </a:t>
            </a:r>
            <a:r>
              <a:rPr lang="es-MX" dirty="0" err="1">
                <a:solidFill>
                  <a:schemeClr val="lt1"/>
                </a:solidFill>
              </a:rPr>
              <a:t>Studies</a:t>
            </a:r>
            <a:r>
              <a:rPr lang="es-MX" dirty="0">
                <a:solidFill>
                  <a:schemeClr val="lt1"/>
                </a:solidFill>
              </a:rPr>
              <a:t>, “Facial </a:t>
            </a:r>
            <a:r>
              <a:rPr lang="es-MX" dirty="0" err="1">
                <a:solidFill>
                  <a:schemeClr val="lt1"/>
                </a:solidFill>
              </a:rPr>
              <a:t>Gender</a:t>
            </a:r>
            <a:r>
              <a:rPr lang="es-MX" dirty="0">
                <a:solidFill>
                  <a:schemeClr val="lt1"/>
                </a:solidFill>
              </a:rPr>
              <a:t> Recognition, </a:t>
            </a:r>
            <a:r>
              <a:rPr lang="es-MX" dirty="0" err="1">
                <a:solidFill>
                  <a:schemeClr val="lt1"/>
                </a:solidFill>
              </a:rPr>
              <a:t>diferent</a:t>
            </a:r>
            <a:r>
              <a:rPr lang="es-MX" dirty="0">
                <a:solidFill>
                  <a:schemeClr val="lt1"/>
                </a:solidFill>
              </a:rPr>
              <a:t> </a:t>
            </a:r>
            <a:r>
              <a:rPr lang="es-MX" dirty="0" err="1">
                <a:solidFill>
                  <a:schemeClr val="lt1"/>
                </a:solidFill>
              </a:rPr>
              <a:t>approaches</a:t>
            </a:r>
            <a:r>
              <a:rPr lang="es-MX" dirty="0">
                <a:solidFill>
                  <a:schemeClr val="lt1"/>
                </a:solidFill>
              </a:rPr>
              <a:t>” , SRPH, 5pp, Diciembre de 2020.</a:t>
            </a:r>
          </a:p>
          <a:p>
            <a:pPr marL="0" lvl="0" indent="0" algn="just" rtl="0">
              <a:lnSpc>
                <a:spcPct val="100000"/>
              </a:lnSpc>
              <a:spcBef>
                <a:spcPts val="300"/>
              </a:spcBef>
              <a:spcAft>
                <a:spcPts val="0"/>
              </a:spcAft>
              <a:buNone/>
            </a:pPr>
            <a:r>
              <a:rPr lang="es-MX" dirty="0">
                <a:solidFill>
                  <a:schemeClr val="lt1"/>
                </a:solidFill>
              </a:rPr>
              <a:t>[5] </a:t>
            </a:r>
            <a:r>
              <a:rPr lang="es-MX" dirty="0" err="1">
                <a:solidFill>
                  <a:schemeClr val="lt1"/>
                </a:solidFill>
              </a:rPr>
              <a:t>DR.C.K.Gomathy</a:t>
            </a:r>
            <a:r>
              <a:rPr lang="es-MX" dirty="0">
                <a:solidFill>
                  <a:schemeClr val="lt1"/>
                </a:solidFill>
              </a:rPr>
              <a:t> , </a:t>
            </a:r>
            <a:r>
              <a:rPr lang="es-MX" dirty="0" err="1">
                <a:solidFill>
                  <a:schemeClr val="lt1"/>
                </a:solidFill>
              </a:rPr>
              <a:t>Mr.A.Lokesh</a:t>
            </a:r>
            <a:r>
              <a:rPr lang="es-MX" dirty="0">
                <a:solidFill>
                  <a:schemeClr val="lt1"/>
                </a:solidFill>
              </a:rPr>
              <a:t> ,</a:t>
            </a:r>
            <a:r>
              <a:rPr lang="es-MX" dirty="0" err="1">
                <a:solidFill>
                  <a:schemeClr val="lt1"/>
                </a:solidFill>
              </a:rPr>
              <a:t>Mr.CH.HARSHAVARDHAN</a:t>
            </a:r>
            <a:r>
              <a:rPr lang="es-MX" dirty="0">
                <a:solidFill>
                  <a:schemeClr val="lt1"/>
                </a:solidFill>
              </a:rPr>
              <a:t> REDDY, </a:t>
            </a:r>
            <a:r>
              <a:rPr lang="es-MX" dirty="0" err="1">
                <a:solidFill>
                  <a:schemeClr val="lt1"/>
                </a:solidFill>
              </a:rPr>
              <a:t>Mr.A.SAI</a:t>
            </a:r>
            <a:r>
              <a:rPr lang="es-MX" dirty="0">
                <a:solidFill>
                  <a:schemeClr val="lt1"/>
                </a:solidFill>
              </a:rPr>
              <a:t> KIRAN, “Age and </a:t>
            </a:r>
            <a:r>
              <a:rPr lang="es-MX" dirty="0" err="1">
                <a:solidFill>
                  <a:schemeClr val="lt1"/>
                </a:solidFill>
              </a:rPr>
              <a:t>Gender</a:t>
            </a:r>
            <a:r>
              <a:rPr lang="es-MX" dirty="0">
                <a:solidFill>
                  <a:schemeClr val="lt1"/>
                </a:solidFill>
              </a:rPr>
              <a:t> </a:t>
            </a:r>
            <a:r>
              <a:rPr lang="es-MX" dirty="0" err="1">
                <a:solidFill>
                  <a:schemeClr val="lt1"/>
                </a:solidFill>
              </a:rPr>
              <a:t>Detection</a:t>
            </a:r>
            <a:r>
              <a:rPr lang="es-MX" dirty="0">
                <a:solidFill>
                  <a:schemeClr val="lt1"/>
                </a:solidFill>
              </a:rPr>
              <a:t>” IJSREM, vol. 5, 5pp, Octubre de 2021.</a:t>
            </a:r>
          </a:p>
          <a:p>
            <a:pPr marL="0" lvl="0" indent="0" algn="just" rtl="0">
              <a:lnSpc>
                <a:spcPct val="100000"/>
              </a:lnSpc>
              <a:spcBef>
                <a:spcPts val="300"/>
              </a:spcBef>
              <a:spcAft>
                <a:spcPts val="0"/>
              </a:spcAft>
              <a:buNone/>
            </a:pPr>
            <a:r>
              <a:rPr lang="es-MX" dirty="0">
                <a:solidFill>
                  <a:schemeClr val="lt1"/>
                </a:solidFill>
              </a:rPr>
              <a:t>[6] A. Cantero y E. Alcides “Visión por computadora: Identificación, clasificación y seguimiento de objetos”, articulo científico, Universidad Nacional del Este, Paraguay, 2020</a:t>
            </a:r>
          </a:p>
          <a:p>
            <a:pPr marL="0" lvl="0" indent="0" algn="just" rtl="0">
              <a:lnSpc>
                <a:spcPct val="100000"/>
              </a:lnSpc>
              <a:spcBef>
                <a:spcPts val="300"/>
              </a:spcBef>
              <a:spcAft>
                <a:spcPts val="0"/>
              </a:spcAft>
              <a:buNone/>
            </a:pPr>
            <a:r>
              <a:rPr lang="es-MX" dirty="0">
                <a:solidFill>
                  <a:schemeClr val="lt1"/>
                </a:solidFill>
              </a:rPr>
              <a:t>[7] García S., I., y Caranqui S., V. “La visión artificial y los campos de aplicación”. Artículo, revista Tierra Infinita, 2015, pp. 98–108.</a:t>
            </a:r>
          </a:p>
          <a:p>
            <a:pPr marL="0" lvl="0" indent="0" algn="just" rtl="0">
              <a:lnSpc>
                <a:spcPct val="100000"/>
              </a:lnSpc>
              <a:spcBef>
                <a:spcPts val="300"/>
              </a:spcBef>
              <a:spcAft>
                <a:spcPts val="0"/>
              </a:spcAft>
              <a:buNone/>
            </a:pPr>
            <a:r>
              <a:rPr lang="es-MX" dirty="0">
                <a:solidFill>
                  <a:schemeClr val="lt1"/>
                </a:solidFill>
              </a:rPr>
              <a:t>[8] A. Pérez y F. Puente “Visión artificial” articulo científico, Universidad técnica de </a:t>
            </a:r>
            <a:r>
              <a:rPr lang="es-MX" dirty="0" err="1">
                <a:solidFill>
                  <a:schemeClr val="lt1"/>
                </a:solidFill>
              </a:rPr>
              <a:t>Munich</a:t>
            </a:r>
            <a:r>
              <a:rPr lang="es-MX" dirty="0">
                <a:solidFill>
                  <a:schemeClr val="lt1"/>
                </a:solidFill>
              </a:rPr>
              <a:t>, 2017. </a:t>
            </a:r>
          </a:p>
          <a:p>
            <a:pPr marL="0" lvl="0" indent="0" algn="l" rtl="0">
              <a:lnSpc>
                <a:spcPct val="100000"/>
              </a:lnSpc>
              <a:spcBef>
                <a:spcPts val="300"/>
              </a:spcBef>
              <a:spcAft>
                <a:spcPts val="0"/>
              </a:spcAft>
              <a:buNone/>
            </a:pPr>
            <a:endParaRPr lang="es-MX" dirty="0">
              <a:solidFill>
                <a:schemeClr val="lt1"/>
              </a:solidFill>
            </a:endParaRPr>
          </a:p>
          <a:p>
            <a:pPr marL="0" lvl="0" indent="0" algn="l" rtl="0">
              <a:lnSpc>
                <a:spcPct val="100000"/>
              </a:lnSpc>
              <a:spcBef>
                <a:spcPts val="300"/>
              </a:spcBef>
              <a:spcAft>
                <a:spcPts val="0"/>
              </a:spcAft>
              <a:buNone/>
            </a:pPr>
            <a:endParaRPr lang="es-MX" dirty="0">
              <a:solidFill>
                <a:schemeClr val="lt1"/>
              </a:solidFill>
            </a:endParaRPr>
          </a:p>
          <a:p>
            <a:pPr marL="0" lvl="0" indent="0" algn="l" rtl="0">
              <a:lnSpc>
                <a:spcPct val="100000"/>
              </a:lnSpc>
              <a:spcBef>
                <a:spcPts val="300"/>
              </a:spcBef>
              <a:spcAft>
                <a:spcPts val="0"/>
              </a:spcAft>
              <a:buNone/>
            </a:pPr>
            <a:endParaRPr lang="es-MX" dirty="0">
              <a:solidFill>
                <a:schemeClr val="lt1"/>
              </a:solidFill>
            </a:endParaRPr>
          </a:p>
        </p:txBody>
      </p:sp>
      <p:sp>
        <p:nvSpPr>
          <p:cNvPr id="606" name="Google Shape;606;p53"/>
          <p:cNvSpPr txBox="1">
            <a:spLocks noGrp="1"/>
          </p:cNvSpPr>
          <p:nvPr>
            <p:ph type="ctrTitle"/>
          </p:nvPr>
        </p:nvSpPr>
        <p:spPr>
          <a:xfrm>
            <a:off x="6173809" y="184800"/>
            <a:ext cx="2449800" cy="48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Referencias</a:t>
            </a:r>
            <a:endParaRPr dirty="0"/>
          </a:p>
        </p:txBody>
      </p:sp>
      <p:sp>
        <p:nvSpPr>
          <p:cNvPr id="607" name="Google Shape;607;p53"/>
          <p:cNvSpPr/>
          <p:nvPr/>
        </p:nvSpPr>
        <p:spPr>
          <a:xfrm>
            <a:off x="6036548" y="3623700"/>
            <a:ext cx="487500" cy="15291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8;p29">
            <a:extLst>
              <a:ext uri="{FF2B5EF4-FFF2-40B4-BE49-F238E27FC236}">
                <a16:creationId xmlns:a16="http://schemas.microsoft.com/office/drawing/2014/main" id="{7D7815CF-C43C-47D4-AF44-8886FBA41E0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l="25616" r="25616"/>
          <a:stretch/>
        </p:blipFill>
        <p:spPr>
          <a:xfrm>
            <a:off x="0" y="0"/>
            <a:ext cx="4288668" cy="5143500"/>
          </a:xfrm>
          <a:prstGeom prst="rect">
            <a:avLst/>
          </a:prstGeom>
          <a:noFill/>
          <a:ln>
            <a:noFill/>
          </a:ln>
        </p:spPr>
      </p:pic>
      <p:sp>
        <p:nvSpPr>
          <p:cNvPr id="163" name="Google Shape;163;p27"/>
          <p:cNvSpPr/>
          <p:nvPr/>
        </p:nvSpPr>
        <p:spPr>
          <a:xfrm>
            <a:off x="-36892" y="1577399"/>
            <a:ext cx="4979282" cy="2577912"/>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txBox="1">
            <a:spLocks noGrp="1"/>
          </p:cNvSpPr>
          <p:nvPr>
            <p:ph type="subTitle" idx="1"/>
          </p:nvPr>
        </p:nvSpPr>
        <p:spPr>
          <a:xfrm flipH="1">
            <a:off x="5107033" y="2123974"/>
            <a:ext cx="3246300" cy="1170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MX" sz="1400" dirty="0"/>
              <a:t>De acuerdo con el gobierno de México, ha aumentado la conciencia por la violencia de género en el país, a la par de las manifestaciones, 76 % respecto al año anterior [1]. Sin embargo los homicidios han incrementado en los últimos 5 años, como podemos apreciar en la imagen 1 se ha aumentado cerca de un 116 %.</a:t>
            </a:r>
          </a:p>
        </p:txBody>
      </p:sp>
      <p:sp>
        <p:nvSpPr>
          <p:cNvPr id="165" name="Google Shape;165;p27"/>
          <p:cNvSpPr txBox="1">
            <a:spLocks noGrp="1"/>
          </p:cNvSpPr>
          <p:nvPr>
            <p:ph type="title"/>
          </p:nvPr>
        </p:nvSpPr>
        <p:spPr>
          <a:xfrm>
            <a:off x="4855333" y="1402224"/>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INTRODUCCIÓN</a:t>
            </a:r>
            <a:endParaRPr dirty="0"/>
          </a:p>
        </p:txBody>
      </p:sp>
      <p:sp>
        <p:nvSpPr>
          <p:cNvPr id="167" name="Google Shape;167;p27"/>
          <p:cNvSpPr/>
          <p:nvPr/>
        </p:nvSpPr>
        <p:spPr>
          <a:xfrm>
            <a:off x="8781900" y="1577399"/>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n 7">
            <a:extLst>
              <a:ext uri="{FF2B5EF4-FFF2-40B4-BE49-F238E27FC236}">
                <a16:creationId xmlns:a16="http://schemas.microsoft.com/office/drawing/2014/main" id="{11B2986F-E6D5-4ABF-8D1B-EF9A600E5877}"/>
              </a:ext>
            </a:extLst>
          </p:cNvPr>
          <p:cNvPicPr>
            <a:picLocks noChangeAspect="1"/>
          </p:cNvPicPr>
          <p:nvPr/>
        </p:nvPicPr>
        <p:blipFill>
          <a:blip r:embed="rId4"/>
          <a:stretch>
            <a:fillRect/>
          </a:stretch>
        </p:blipFill>
        <p:spPr>
          <a:xfrm>
            <a:off x="123542" y="1750087"/>
            <a:ext cx="4731791" cy="2232536"/>
          </a:xfrm>
          <a:prstGeom prst="rect">
            <a:avLst/>
          </a:prstGeom>
        </p:spPr>
      </p:pic>
      <p:sp>
        <p:nvSpPr>
          <p:cNvPr id="9" name="Google Shape;168;p29">
            <a:extLst>
              <a:ext uri="{FF2B5EF4-FFF2-40B4-BE49-F238E27FC236}">
                <a16:creationId xmlns:a16="http://schemas.microsoft.com/office/drawing/2014/main" id="{7D19A491-46EC-4887-B761-166254885FA5}"/>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1</a:t>
            </a:r>
          </a:p>
        </p:txBody>
      </p:sp>
      <p:sp>
        <p:nvSpPr>
          <p:cNvPr id="10" name="Google Shape;167;p27">
            <a:extLst>
              <a:ext uri="{FF2B5EF4-FFF2-40B4-BE49-F238E27FC236}">
                <a16:creationId xmlns:a16="http://schemas.microsoft.com/office/drawing/2014/main" id="{9B051B1D-04D7-4320-B32D-AB30F160DFDC}"/>
              </a:ext>
            </a:extLst>
          </p:cNvPr>
          <p:cNvSpPr/>
          <p:nvPr/>
        </p:nvSpPr>
        <p:spPr>
          <a:xfrm>
            <a:off x="283332" y="4044210"/>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1 Tendencia de homicidios en México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 Generalidades del Proyecto</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CD8B9DDF-3385-41A5-9203-152280FE0921}"/>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2</a:t>
            </a:r>
          </a:p>
        </p:txBody>
      </p:sp>
    </p:spTree>
    <p:extLst>
      <p:ext uri="{BB962C8B-B14F-4D97-AF65-F5344CB8AC3E}">
        <p14:creationId xmlns:p14="http://schemas.microsoft.com/office/powerpoint/2010/main" val="658034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1026" name="Picture 2" descr="El paradigma de género no explica la violencia de pareja – La Cola de Rata">
            <a:extLst>
              <a:ext uri="{FF2B5EF4-FFF2-40B4-BE49-F238E27FC236}">
                <a16:creationId xmlns:a16="http://schemas.microsoft.com/office/drawing/2014/main" id="{C9E625B3-FF4B-43C6-8D58-F1BD1951BE1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0331" r="21776"/>
          <a:stretch/>
        </p:blipFill>
        <p:spPr bwMode="auto">
          <a:xfrm>
            <a:off x="5321491" y="1018572"/>
            <a:ext cx="3448854" cy="3475249"/>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32"/>
          <p:cNvSpPr/>
          <p:nvPr/>
        </p:nvSpPr>
        <p:spPr>
          <a:xfrm rot="-5400000">
            <a:off x="2325458" y="147506"/>
            <a:ext cx="1057500" cy="36439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853668" y="473120"/>
            <a:ext cx="3643928"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dirty="0">
                <a:solidFill>
                  <a:schemeClr val="lt1"/>
                </a:solidFill>
              </a:rPr>
              <a:t>1.1 Planteamiento del Problema</a:t>
            </a:r>
            <a:endParaRPr lang="es-MX" sz="2800" dirty="0">
              <a:solidFill>
                <a:schemeClr val="lt1"/>
              </a:solidFill>
            </a:endParaRPr>
          </a:p>
        </p:txBody>
      </p:sp>
      <p:sp>
        <p:nvSpPr>
          <p:cNvPr id="210" name="Google Shape;210;p32"/>
          <p:cNvSpPr txBox="1">
            <a:spLocks noGrp="1"/>
          </p:cNvSpPr>
          <p:nvPr>
            <p:ph type="subTitle" idx="1"/>
          </p:nvPr>
        </p:nvSpPr>
        <p:spPr>
          <a:xfrm>
            <a:off x="1032244" y="2498220"/>
            <a:ext cx="3643928"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400" dirty="0"/>
              <a:t>Con el avance de las redes sociales, los casos sobre violencia de genero se han detectado en gran cantidad, siendo este un problema social bastante fuerte.</a:t>
            </a:r>
          </a:p>
          <a:p>
            <a:pPr marL="0" lvl="0" indent="0" algn="just" rtl="0">
              <a:spcBef>
                <a:spcPts val="0"/>
              </a:spcBef>
              <a:spcAft>
                <a:spcPts val="0"/>
              </a:spcAft>
              <a:buNone/>
            </a:pPr>
            <a:r>
              <a:rPr lang="es-MX" sz="1400" dirty="0"/>
              <a:t>Con base a la visión artificial se plantea el reconocer a las personas por genero y edad para sentar las bases para la detección de violencia.</a:t>
            </a:r>
          </a:p>
        </p:txBody>
      </p:sp>
      <p:sp>
        <p:nvSpPr>
          <p:cNvPr id="211" name="Google Shape;211;p32"/>
          <p:cNvSpPr/>
          <p:nvPr/>
        </p:nvSpPr>
        <p:spPr>
          <a:xfrm rot="-5400000">
            <a:off x="8063398" y="2139097"/>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p29">
            <a:extLst>
              <a:ext uri="{FF2B5EF4-FFF2-40B4-BE49-F238E27FC236}">
                <a16:creationId xmlns:a16="http://schemas.microsoft.com/office/drawing/2014/main" id="{7A34ED07-D300-4D86-858A-E3BA05BC8AC8}"/>
              </a:ext>
            </a:extLst>
          </p:cNvPr>
          <p:cNvSpPr txBox="1">
            <a:spLocks/>
          </p:cNvSpPr>
          <p:nvPr/>
        </p:nvSpPr>
        <p:spPr>
          <a:xfrm flipH="1">
            <a:off x="8592148" y="4713772"/>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3</a:t>
            </a:r>
          </a:p>
        </p:txBody>
      </p:sp>
      <p:sp>
        <p:nvSpPr>
          <p:cNvPr id="9" name="Google Shape;167;p27">
            <a:extLst>
              <a:ext uri="{FF2B5EF4-FFF2-40B4-BE49-F238E27FC236}">
                <a16:creationId xmlns:a16="http://schemas.microsoft.com/office/drawing/2014/main" id="{89625766-A3A6-4449-A572-7D703405EA3D}"/>
              </a:ext>
            </a:extLst>
          </p:cNvPr>
          <p:cNvSpPr/>
          <p:nvPr/>
        </p:nvSpPr>
        <p:spPr>
          <a:xfrm>
            <a:off x="4838830" y="4516327"/>
            <a:ext cx="4288668" cy="39489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rgbClr val="434343"/>
                </a:solidFill>
                <a:latin typeface="Catamaran Light"/>
                <a:cs typeface="Catamaran Light"/>
                <a:sym typeface="Catamaran Light"/>
              </a:rPr>
              <a:t>Figura 2 Violencia de genero, un problema grave de la actualidad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8"/>
          <p:cNvSpPr/>
          <p:nvPr/>
        </p:nvSpPr>
        <p:spPr>
          <a:xfrm>
            <a:off x="-38250" y="1672125"/>
            <a:ext cx="7253100" cy="20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txBox="1">
            <a:spLocks noGrp="1"/>
          </p:cNvSpPr>
          <p:nvPr>
            <p:ph type="ctrTitle"/>
          </p:nvPr>
        </p:nvSpPr>
        <p:spPr>
          <a:xfrm>
            <a:off x="5989611" y="874111"/>
            <a:ext cx="2234489"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1.2 Hipótesis</a:t>
            </a:r>
            <a:endParaRPr dirty="0"/>
          </a:p>
        </p:txBody>
      </p:sp>
      <p:sp>
        <p:nvSpPr>
          <p:cNvPr id="50" name="Google Shape;209;p32">
            <a:extLst>
              <a:ext uri="{FF2B5EF4-FFF2-40B4-BE49-F238E27FC236}">
                <a16:creationId xmlns:a16="http://schemas.microsoft.com/office/drawing/2014/main" id="{CEB5D8D5-7475-4107-9FBD-6BE880C6E1BF}"/>
              </a:ext>
            </a:extLst>
          </p:cNvPr>
          <p:cNvSpPr txBox="1">
            <a:spLocks/>
          </p:cNvSpPr>
          <p:nvPr/>
        </p:nvSpPr>
        <p:spPr>
          <a:xfrm>
            <a:off x="-38250" y="1746946"/>
            <a:ext cx="7145106" cy="1841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s-MX" sz="2000" dirty="0">
                <a:solidFill>
                  <a:schemeClr val="lt1"/>
                </a:solidFill>
              </a:rPr>
              <a:t>A partir de la implementación de un software de visión artificial de redes neuronales convolucionales con modelos pre-entrenados, se realizará la detección precisa del género hasta en un 90% y la detección de la edad en un 70%.</a:t>
            </a:r>
          </a:p>
        </p:txBody>
      </p:sp>
      <p:sp>
        <p:nvSpPr>
          <p:cNvPr id="51" name="Google Shape;243;p36">
            <a:extLst>
              <a:ext uri="{FF2B5EF4-FFF2-40B4-BE49-F238E27FC236}">
                <a16:creationId xmlns:a16="http://schemas.microsoft.com/office/drawing/2014/main" id="{7EB0CE0F-112C-46EB-834F-9F487D31A6CD}"/>
              </a:ext>
            </a:extLst>
          </p:cNvPr>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p36">
            <a:extLst>
              <a:ext uri="{FF2B5EF4-FFF2-40B4-BE49-F238E27FC236}">
                <a16:creationId xmlns:a16="http://schemas.microsoft.com/office/drawing/2014/main" id="{C81C2036-BFCF-4A70-8FE4-8ACCC7D3C6B1}"/>
              </a:ext>
            </a:extLst>
          </p:cNvPr>
          <p:cNvSpPr/>
          <p:nvPr/>
        </p:nvSpPr>
        <p:spPr>
          <a:xfrm rot="-5400000" flipH="1">
            <a:off x="7994250" y="-593250"/>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8;p29">
            <a:extLst>
              <a:ext uri="{FF2B5EF4-FFF2-40B4-BE49-F238E27FC236}">
                <a16:creationId xmlns:a16="http://schemas.microsoft.com/office/drawing/2014/main" id="{DD7A5BEA-D2C8-4BE1-8719-64913A6627C9}"/>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2051747" y="373911"/>
            <a:ext cx="1057500" cy="36439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758533" y="1667123"/>
            <a:ext cx="3643928" cy="10214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dirty="0">
                <a:solidFill>
                  <a:schemeClr val="lt1"/>
                </a:solidFill>
              </a:rPr>
              <a:t>1.3.1 Objetivo General</a:t>
            </a:r>
            <a:endParaRPr lang="es-MX" sz="2800" dirty="0">
              <a:solidFill>
                <a:schemeClr val="lt1"/>
              </a:solidFill>
            </a:endParaRPr>
          </a:p>
        </p:txBody>
      </p:sp>
      <p:sp>
        <p:nvSpPr>
          <p:cNvPr id="210" name="Google Shape;210;p32"/>
          <p:cNvSpPr txBox="1">
            <a:spLocks noGrp="1"/>
          </p:cNvSpPr>
          <p:nvPr>
            <p:ph type="subTitle" idx="1"/>
          </p:nvPr>
        </p:nvSpPr>
        <p:spPr>
          <a:xfrm>
            <a:off x="758532" y="2724625"/>
            <a:ext cx="5457073" cy="17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800" dirty="0"/>
              <a:t>Desarrollar un software de visión por computadora para la detección de género y edad con base a una aplicación Web.</a:t>
            </a:r>
          </a:p>
        </p:txBody>
      </p:sp>
      <p:sp>
        <p:nvSpPr>
          <p:cNvPr id="211" name="Google Shape;211;p32"/>
          <p:cNvSpPr/>
          <p:nvPr/>
        </p:nvSpPr>
        <p:spPr>
          <a:xfrm rot="-5400000">
            <a:off x="8079900" y="2343432"/>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2;p48">
            <a:extLst>
              <a:ext uri="{FF2B5EF4-FFF2-40B4-BE49-F238E27FC236}">
                <a16:creationId xmlns:a16="http://schemas.microsoft.com/office/drawing/2014/main" id="{E4598F03-3E6F-47DD-AEA8-2DD6C1AE2222}"/>
              </a:ext>
            </a:extLst>
          </p:cNvPr>
          <p:cNvSpPr txBox="1">
            <a:spLocks/>
          </p:cNvSpPr>
          <p:nvPr/>
        </p:nvSpPr>
        <p:spPr>
          <a:xfrm>
            <a:off x="5159477" y="710675"/>
            <a:ext cx="2633199" cy="6210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l"/>
            <a:r>
              <a:rPr lang="es-MX" dirty="0"/>
              <a:t>1.3 Objetivos</a:t>
            </a:r>
          </a:p>
        </p:txBody>
      </p:sp>
      <p:sp>
        <p:nvSpPr>
          <p:cNvPr id="12" name="Google Shape;168;p29">
            <a:extLst>
              <a:ext uri="{FF2B5EF4-FFF2-40B4-BE49-F238E27FC236}">
                <a16:creationId xmlns:a16="http://schemas.microsoft.com/office/drawing/2014/main" id="{4943AC01-6908-40A6-8475-E647AFDC23EF}"/>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5</a:t>
            </a:r>
          </a:p>
        </p:txBody>
      </p:sp>
    </p:spTree>
    <p:extLst>
      <p:ext uri="{BB962C8B-B14F-4D97-AF65-F5344CB8AC3E}">
        <p14:creationId xmlns:p14="http://schemas.microsoft.com/office/powerpoint/2010/main" val="318151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16" name="Google Shape;211;p32">
            <a:extLst>
              <a:ext uri="{FF2B5EF4-FFF2-40B4-BE49-F238E27FC236}">
                <a16:creationId xmlns:a16="http://schemas.microsoft.com/office/drawing/2014/main" id="{9591BAD3-9883-4D6C-A5F6-C7F9F712E6B2}"/>
              </a:ext>
            </a:extLst>
          </p:cNvPr>
          <p:cNvSpPr/>
          <p:nvPr/>
        </p:nvSpPr>
        <p:spPr>
          <a:xfrm rot="-5400000">
            <a:off x="8254874" y="2193074"/>
            <a:ext cx="1057500" cy="714501"/>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rot="5400000">
            <a:off x="-730962" y="1619952"/>
            <a:ext cx="4066227" cy="190982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5400000" flipH="1">
            <a:off x="3464862" y="-509253"/>
            <a:ext cx="4066226" cy="6180881"/>
          </a:xfrm>
          <a:prstGeom prst="rect">
            <a:avLst/>
          </a:prstGeom>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226" name="Google Shape;226;p34"/>
          <p:cNvSpPr txBox="1">
            <a:spLocks noGrp="1"/>
          </p:cNvSpPr>
          <p:nvPr>
            <p:ph type="ctrTitle"/>
          </p:nvPr>
        </p:nvSpPr>
        <p:spPr>
          <a:xfrm>
            <a:off x="153597" y="1955920"/>
            <a:ext cx="2178702" cy="89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solidFill>
                  <a:schemeClr val="lt1"/>
                </a:solidFill>
              </a:rPr>
              <a:t>1.3.2 Objetivos Específicos</a:t>
            </a:r>
            <a:endParaRPr sz="2400" dirty="0">
              <a:solidFill>
                <a:schemeClr val="lt1"/>
              </a:solidFill>
            </a:endParaRPr>
          </a:p>
        </p:txBody>
      </p:sp>
      <p:sp>
        <p:nvSpPr>
          <p:cNvPr id="227" name="Google Shape;227;p34"/>
          <p:cNvSpPr txBox="1">
            <a:spLocks noGrp="1"/>
          </p:cNvSpPr>
          <p:nvPr>
            <p:ph type="subTitle" idx="1"/>
          </p:nvPr>
        </p:nvSpPr>
        <p:spPr>
          <a:xfrm>
            <a:off x="2407534" y="529199"/>
            <a:ext cx="6131921" cy="3955452"/>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1600"/>
              </a:spcAft>
              <a:buFont typeface="Wingdings" panose="05000000000000000000" pitchFamily="2" charset="2"/>
              <a:buChar char="§"/>
            </a:pPr>
            <a:r>
              <a:rPr lang="es-MX" sz="1600" dirty="0">
                <a:solidFill>
                  <a:schemeClr val="tx2">
                    <a:lumMod val="10000"/>
                  </a:schemeClr>
                </a:solidFill>
              </a:rPr>
              <a:t>Investigar los antecedentes de la visión artificial para el reconocimiento de género y edad.</a:t>
            </a:r>
          </a:p>
          <a:p>
            <a:pPr marL="171450" lvl="0" indent="-171450" algn="l" rtl="0">
              <a:lnSpc>
                <a:spcPct val="150000"/>
              </a:lnSpc>
              <a:spcBef>
                <a:spcPts val="0"/>
              </a:spcBef>
              <a:spcAft>
                <a:spcPts val="1600"/>
              </a:spcAft>
              <a:buFont typeface="Wingdings" panose="05000000000000000000" pitchFamily="2" charset="2"/>
              <a:buChar char="§"/>
            </a:pPr>
            <a:r>
              <a:rPr lang="es-MX" sz="1600" dirty="0">
                <a:solidFill>
                  <a:schemeClr val="tx2">
                    <a:lumMod val="10000"/>
                  </a:schemeClr>
                </a:solidFill>
              </a:rPr>
              <a:t>Implementar modelos pre-entrenados para la detección facial, de género y edad.</a:t>
            </a:r>
          </a:p>
          <a:p>
            <a:pPr marL="171450" lvl="0" indent="-171450" algn="l" rtl="0">
              <a:lnSpc>
                <a:spcPct val="150000"/>
              </a:lnSpc>
              <a:spcBef>
                <a:spcPts val="0"/>
              </a:spcBef>
              <a:spcAft>
                <a:spcPts val="1600"/>
              </a:spcAft>
              <a:buFont typeface="Wingdings" panose="05000000000000000000" pitchFamily="2" charset="2"/>
              <a:buChar char="§"/>
            </a:pPr>
            <a:r>
              <a:rPr lang="es-MX" sz="1600" dirty="0">
                <a:solidFill>
                  <a:schemeClr val="tx2">
                    <a:lumMod val="10000"/>
                  </a:schemeClr>
                </a:solidFill>
              </a:rPr>
              <a:t>Generar los módulos de reconocimiento facial, edad y género.</a:t>
            </a:r>
          </a:p>
          <a:p>
            <a:pPr marL="171450" lvl="0" indent="-171450" algn="l" rtl="0">
              <a:lnSpc>
                <a:spcPct val="150000"/>
              </a:lnSpc>
              <a:spcBef>
                <a:spcPts val="0"/>
              </a:spcBef>
              <a:spcAft>
                <a:spcPts val="1600"/>
              </a:spcAft>
              <a:buFont typeface="Wingdings" panose="05000000000000000000" pitchFamily="2" charset="2"/>
              <a:buChar char="§"/>
            </a:pPr>
            <a:r>
              <a:rPr lang="es-MX" sz="1600" dirty="0">
                <a:solidFill>
                  <a:schemeClr val="tx2">
                    <a:lumMod val="10000"/>
                  </a:schemeClr>
                </a:solidFill>
              </a:rPr>
              <a:t>Desarrollar una interfaz web que permita modificar parámetros del video y lo despliegue con los datos reconocidos.</a:t>
            </a:r>
          </a:p>
          <a:p>
            <a:pPr marL="171450" lvl="0" indent="-171450" algn="l" rtl="0">
              <a:lnSpc>
                <a:spcPct val="150000"/>
              </a:lnSpc>
              <a:spcBef>
                <a:spcPts val="0"/>
              </a:spcBef>
              <a:spcAft>
                <a:spcPts val="1600"/>
              </a:spcAft>
              <a:buFont typeface="Wingdings" panose="05000000000000000000" pitchFamily="2" charset="2"/>
              <a:buChar char="§"/>
            </a:pPr>
            <a:r>
              <a:rPr lang="es-MX" sz="1600" dirty="0">
                <a:solidFill>
                  <a:schemeClr val="tx2">
                    <a:lumMod val="10000"/>
                  </a:schemeClr>
                </a:solidFill>
              </a:rPr>
              <a:t>Documentar el desarrollo del proyecto.</a:t>
            </a:r>
          </a:p>
        </p:txBody>
      </p:sp>
      <p:cxnSp>
        <p:nvCxnSpPr>
          <p:cNvPr id="3" name="Conector recto 2">
            <a:extLst>
              <a:ext uri="{FF2B5EF4-FFF2-40B4-BE49-F238E27FC236}">
                <a16:creationId xmlns:a16="http://schemas.microsoft.com/office/drawing/2014/main" id="{3B153D17-1E08-4338-AE40-4C63672E80F0}"/>
              </a:ext>
            </a:extLst>
          </p:cNvPr>
          <p:cNvCxnSpPr/>
          <p:nvPr/>
        </p:nvCxnSpPr>
        <p:spPr>
          <a:xfrm>
            <a:off x="2569580" y="1458410"/>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B9BA7F7-E537-44C8-98E7-9AE965F0A655}"/>
              </a:ext>
            </a:extLst>
          </p:cNvPr>
          <p:cNvCxnSpPr/>
          <p:nvPr/>
        </p:nvCxnSpPr>
        <p:spPr>
          <a:xfrm>
            <a:off x="2569580" y="2316869"/>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0B9BC5C-06D4-4259-BDC1-376CA89B3DC8}"/>
              </a:ext>
            </a:extLst>
          </p:cNvPr>
          <p:cNvCxnSpPr/>
          <p:nvPr/>
        </p:nvCxnSpPr>
        <p:spPr>
          <a:xfrm>
            <a:off x="2569576" y="4484651"/>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8705663-1371-40D9-AAF9-380F04FEC579}"/>
              </a:ext>
            </a:extLst>
          </p:cNvPr>
          <p:cNvCxnSpPr/>
          <p:nvPr/>
        </p:nvCxnSpPr>
        <p:spPr>
          <a:xfrm>
            <a:off x="2569576" y="2980584"/>
            <a:ext cx="57178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E9DFBFA9-46AA-433B-9180-EDB3D6FD186F}"/>
              </a:ext>
            </a:extLst>
          </p:cNvPr>
          <p:cNvCxnSpPr/>
          <p:nvPr/>
        </p:nvCxnSpPr>
        <p:spPr>
          <a:xfrm>
            <a:off x="2569577" y="3844391"/>
            <a:ext cx="571789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Google Shape;168;p29">
            <a:extLst>
              <a:ext uri="{FF2B5EF4-FFF2-40B4-BE49-F238E27FC236}">
                <a16:creationId xmlns:a16="http://schemas.microsoft.com/office/drawing/2014/main" id="{7810A4D3-5C9B-4F71-91ED-20C71D5F0334}"/>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 name="Imagen 1">
            <a:extLst>
              <a:ext uri="{FF2B5EF4-FFF2-40B4-BE49-F238E27FC236}">
                <a16:creationId xmlns:a16="http://schemas.microsoft.com/office/drawing/2014/main" id="{2D04302B-F4B4-41CA-A7E1-055FED268887}"/>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rcRect l="-3" t="32215" r="1" b="8970"/>
          <a:stretch/>
        </p:blipFill>
        <p:spPr>
          <a:xfrm>
            <a:off x="0" y="939000"/>
            <a:ext cx="9143910" cy="3648025"/>
          </a:xfrm>
          <a:prstGeom prst="rect">
            <a:avLst/>
          </a:prstGeom>
        </p:spPr>
      </p:pic>
      <p:sp>
        <p:nvSpPr>
          <p:cNvPr id="241" name="Google Shape;241;p36"/>
          <p:cNvSpPr/>
          <p:nvPr/>
        </p:nvSpPr>
        <p:spPr>
          <a:xfrm rot="-5400000" flipH="1">
            <a:off x="3281198" y="-507750"/>
            <a:ext cx="2581500" cy="6159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2463844" y="1999050"/>
            <a:ext cx="42162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II. Marco Teórico</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p29">
            <a:extLst>
              <a:ext uri="{FF2B5EF4-FFF2-40B4-BE49-F238E27FC236}">
                <a16:creationId xmlns:a16="http://schemas.microsoft.com/office/drawing/2014/main" id="{7790B92F-F08F-4E21-8511-9FD2413418D3}"/>
              </a:ext>
            </a:extLst>
          </p:cNvPr>
          <p:cNvSpPr txBox="1">
            <a:spLocks/>
          </p:cNvSpPr>
          <p:nvPr/>
        </p:nvSpPr>
        <p:spPr>
          <a:xfrm flipH="1">
            <a:off x="8521699" y="4720226"/>
            <a:ext cx="622299" cy="283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just">
              <a:buSzPts val="1100"/>
              <a:buFont typeface="Arial"/>
              <a:buNone/>
            </a:pPr>
            <a:r>
              <a:rPr lang="es-MX" sz="1600" b="1" dirty="0">
                <a:solidFill>
                  <a:schemeClr val="accent2"/>
                </a:solidFill>
              </a:rPr>
              <a:t>7</a:t>
            </a:r>
          </a:p>
        </p:txBody>
      </p:sp>
    </p:spTree>
    <p:extLst>
      <p:ext uri="{BB962C8B-B14F-4D97-AF65-F5344CB8AC3E}">
        <p14:creationId xmlns:p14="http://schemas.microsoft.com/office/powerpoint/2010/main" val="488812213"/>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1530</Words>
  <Application>Microsoft Office PowerPoint</Application>
  <PresentationFormat>Presentación en pantalla (16:9)</PresentationFormat>
  <Paragraphs>157</Paragraphs>
  <Slides>28</Slides>
  <Notes>28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Catamaran Light</vt:lpstr>
      <vt:lpstr>Wingdings</vt:lpstr>
      <vt:lpstr>Fira Sans Extra Condensed Medium</vt:lpstr>
      <vt:lpstr>Livvic</vt:lpstr>
      <vt:lpstr>Calibri</vt:lpstr>
      <vt:lpstr>Arial</vt:lpstr>
      <vt:lpstr>Roboto</vt:lpstr>
      <vt:lpstr>Engineering Project Proposal by Slidesgo</vt:lpstr>
      <vt:lpstr> Visión por computadora para el reconocimiento de género y edad.</vt:lpstr>
      <vt:lpstr>GENERALIDADES DEL PROYECTO</vt:lpstr>
      <vt:lpstr>INTRODUCCIÓN</vt:lpstr>
      <vt:lpstr>I. Generalidades del Proyecto</vt:lpstr>
      <vt:lpstr>1.1 Planteamiento del Problema</vt:lpstr>
      <vt:lpstr>1.2 Hipótesis</vt:lpstr>
      <vt:lpstr>1.3.1 Objetivo General</vt:lpstr>
      <vt:lpstr>1.3.2 Objetivos Específicos</vt:lpstr>
      <vt:lpstr>II. Marco Teórico</vt:lpstr>
      <vt:lpstr>2.1 Antecedentes</vt:lpstr>
      <vt:lpstr>2.2 Marco Conceptual</vt:lpstr>
      <vt:lpstr>2.2 Marco Conceptual</vt:lpstr>
      <vt:lpstr>III. Metodología</vt:lpstr>
      <vt:lpstr>3.1 Metodología XP</vt:lpstr>
      <vt:lpstr>3.3 Diseño</vt:lpstr>
      <vt:lpstr>3.3 Diseño</vt:lpstr>
      <vt:lpstr>3.3 Programación</vt:lpstr>
      <vt:lpstr>3.3 Programación</vt:lpstr>
      <vt:lpstr>3.3 Programación</vt:lpstr>
      <vt:lpstr>3.4 Pruebas</vt:lpstr>
      <vt:lpstr>3.4 Pruebas</vt:lpstr>
      <vt:lpstr>3.4 Pruebas</vt:lpstr>
      <vt:lpstr>3.4 Pruebas</vt:lpstr>
      <vt:lpstr>3.4 Pruebas</vt:lpstr>
      <vt:lpstr>IV. Análisis de Resultados</vt:lpstr>
      <vt:lpstr>Presentación de PowerPoint</vt:lpstr>
      <vt:lpstr>V. CONCLUSIÓN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dc:creator>Julio Ponce Camacho</dc:creator>
  <cp:lastModifiedBy>Julio Ponce Camacho</cp:lastModifiedBy>
  <cp:revision>3</cp:revision>
  <dcterms:modified xsi:type="dcterms:W3CDTF">2022-06-23T01:59:45Z</dcterms:modified>
</cp:coreProperties>
</file>